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a:p>
        </p:txBody>
      </p:sp>
      <p:sp>
        <p:nvSpPr>
          <p:cNvPr id="4" name="Tijdelijke aanduiding voor datum 3"/>
          <p:cNvSpPr>
            <a:spLocks noGrp="1"/>
          </p:cNvSpPr>
          <p:nvPr>
            <p:ph type="dt" sz="half" idx="10"/>
          </p:nvPr>
        </p:nvSpPr>
        <p:spPr/>
        <p:txBody>
          <a:bodyPr/>
          <a:lstStyle/>
          <a:p>
            <a:fld id="{D10E5A0A-8573-4EE8-87B1-F2A3A45BC197}" type="datetimeFigureOut">
              <a:rPr lang="nl-NL" smtClean="0"/>
              <a:t>24-1-2017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D32BCAD-E278-490C-9F0D-4FAA98B2616F}" type="slidenum">
              <a:rPr lang="nl-NL" smtClean="0"/>
              <a:t>‹nr.›</a:t>
            </a:fld>
            <a:endParaRPr lang="nl-NL"/>
          </a:p>
        </p:txBody>
      </p:sp>
    </p:spTree>
    <p:extLst>
      <p:ext uri="{BB962C8B-B14F-4D97-AF65-F5344CB8AC3E}">
        <p14:creationId xmlns:p14="http://schemas.microsoft.com/office/powerpoint/2010/main" val="2794360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a:p>
        </p:txBody>
      </p:sp>
      <p:sp>
        <p:nvSpPr>
          <p:cNvPr id="4" name="Tijdelijke aanduiding voor datum 3"/>
          <p:cNvSpPr>
            <a:spLocks noGrp="1"/>
          </p:cNvSpPr>
          <p:nvPr>
            <p:ph type="dt" sz="half" idx="10"/>
          </p:nvPr>
        </p:nvSpPr>
        <p:spPr/>
        <p:txBody>
          <a:bodyPr/>
          <a:lstStyle/>
          <a:p>
            <a:fld id="{D10E5A0A-8573-4EE8-87B1-F2A3A45BC197}" type="datetimeFigureOut">
              <a:rPr lang="nl-NL" smtClean="0"/>
              <a:t>24-1-2017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D32BCAD-E278-490C-9F0D-4FAA98B2616F}" type="slidenum">
              <a:rPr lang="nl-NL" smtClean="0"/>
              <a:t>‹nr.›</a:t>
            </a:fld>
            <a:endParaRPr lang="nl-NL"/>
          </a:p>
        </p:txBody>
      </p:sp>
    </p:spTree>
    <p:extLst>
      <p:ext uri="{BB962C8B-B14F-4D97-AF65-F5344CB8AC3E}">
        <p14:creationId xmlns:p14="http://schemas.microsoft.com/office/powerpoint/2010/main" val="738879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a:p>
        </p:txBody>
      </p:sp>
      <p:sp>
        <p:nvSpPr>
          <p:cNvPr id="4" name="Tijdelijke aanduiding voor datum 3"/>
          <p:cNvSpPr>
            <a:spLocks noGrp="1"/>
          </p:cNvSpPr>
          <p:nvPr>
            <p:ph type="dt" sz="half" idx="10"/>
          </p:nvPr>
        </p:nvSpPr>
        <p:spPr/>
        <p:txBody>
          <a:bodyPr/>
          <a:lstStyle/>
          <a:p>
            <a:fld id="{D10E5A0A-8573-4EE8-87B1-F2A3A45BC197}" type="datetimeFigureOut">
              <a:rPr lang="nl-NL" smtClean="0"/>
              <a:t>24-1-2017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D32BCAD-E278-490C-9F0D-4FAA98B2616F}" type="slidenum">
              <a:rPr lang="nl-NL" smtClean="0"/>
              <a:t>‹nr.›</a:t>
            </a:fld>
            <a:endParaRPr lang="nl-NL"/>
          </a:p>
        </p:txBody>
      </p:sp>
    </p:spTree>
    <p:extLst>
      <p:ext uri="{BB962C8B-B14F-4D97-AF65-F5344CB8AC3E}">
        <p14:creationId xmlns:p14="http://schemas.microsoft.com/office/powerpoint/2010/main" val="82679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a:p>
        </p:txBody>
      </p:sp>
      <p:sp>
        <p:nvSpPr>
          <p:cNvPr id="4" name="Tijdelijke aanduiding voor datum 3"/>
          <p:cNvSpPr>
            <a:spLocks noGrp="1"/>
          </p:cNvSpPr>
          <p:nvPr>
            <p:ph type="dt" sz="half" idx="10"/>
          </p:nvPr>
        </p:nvSpPr>
        <p:spPr/>
        <p:txBody>
          <a:bodyPr/>
          <a:lstStyle/>
          <a:p>
            <a:fld id="{D10E5A0A-8573-4EE8-87B1-F2A3A45BC197}" type="datetimeFigureOut">
              <a:rPr lang="nl-NL" smtClean="0"/>
              <a:t>24-1-2017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D32BCAD-E278-490C-9F0D-4FAA98B2616F}" type="slidenum">
              <a:rPr lang="nl-NL" smtClean="0"/>
              <a:t>‹nr.›</a:t>
            </a:fld>
            <a:endParaRPr lang="nl-NL"/>
          </a:p>
        </p:txBody>
      </p:sp>
    </p:spTree>
    <p:extLst>
      <p:ext uri="{BB962C8B-B14F-4D97-AF65-F5344CB8AC3E}">
        <p14:creationId xmlns:p14="http://schemas.microsoft.com/office/powerpoint/2010/main" val="3726181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D10E5A0A-8573-4EE8-87B1-F2A3A45BC197}" type="datetimeFigureOut">
              <a:rPr lang="nl-NL" smtClean="0"/>
              <a:t>24-1-2017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D32BCAD-E278-490C-9F0D-4FAA98B2616F}" type="slidenum">
              <a:rPr lang="nl-NL" smtClean="0"/>
              <a:t>‹nr.›</a:t>
            </a:fld>
            <a:endParaRPr lang="nl-NL"/>
          </a:p>
        </p:txBody>
      </p:sp>
    </p:spTree>
    <p:extLst>
      <p:ext uri="{BB962C8B-B14F-4D97-AF65-F5344CB8AC3E}">
        <p14:creationId xmlns:p14="http://schemas.microsoft.com/office/powerpoint/2010/main" val="1871852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a:p>
        </p:txBody>
      </p:sp>
      <p:sp>
        <p:nvSpPr>
          <p:cNvPr id="5" name="Tijdelijke aanduiding voor datum 4"/>
          <p:cNvSpPr>
            <a:spLocks noGrp="1"/>
          </p:cNvSpPr>
          <p:nvPr>
            <p:ph type="dt" sz="half" idx="10"/>
          </p:nvPr>
        </p:nvSpPr>
        <p:spPr/>
        <p:txBody>
          <a:bodyPr/>
          <a:lstStyle/>
          <a:p>
            <a:fld id="{D10E5A0A-8573-4EE8-87B1-F2A3A45BC197}" type="datetimeFigureOut">
              <a:rPr lang="nl-NL" smtClean="0"/>
              <a:t>24-1-2017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D32BCAD-E278-490C-9F0D-4FAA98B2616F}" type="slidenum">
              <a:rPr lang="nl-NL" smtClean="0"/>
              <a:t>‹nr.›</a:t>
            </a:fld>
            <a:endParaRPr lang="nl-NL"/>
          </a:p>
        </p:txBody>
      </p:sp>
    </p:spTree>
    <p:extLst>
      <p:ext uri="{BB962C8B-B14F-4D97-AF65-F5344CB8AC3E}">
        <p14:creationId xmlns:p14="http://schemas.microsoft.com/office/powerpoint/2010/main" val="529459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a:p>
        </p:txBody>
      </p:sp>
      <p:sp>
        <p:nvSpPr>
          <p:cNvPr id="7" name="Tijdelijke aanduiding voor datum 6"/>
          <p:cNvSpPr>
            <a:spLocks noGrp="1"/>
          </p:cNvSpPr>
          <p:nvPr>
            <p:ph type="dt" sz="half" idx="10"/>
          </p:nvPr>
        </p:nvSpPr>
        <p:spPr/>
        <p:txBody>
          <a:bodyPr/>
          <a:lstStyle/>
          <a:p>
            <a:fld id="{D10E5A0A-8573-4EE8-87B1-F2A3A45BC197}" type="datetimeFigureOut">
              <a:rPr lang="nl-NL" smtClean="0"/>
              <a:t>24-1-2017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8D32BCAD-E278-490C-9F0D-4FAA98B2616F}" type="slidenum">
              <a:rPr lang="nl-NL" smtClean="0"/>
              <a:t>‹nr.›</a:t>
            </a:fld>
            <a:endParaRPr lang="nl-NL"/>
          </a:p>
        </p:txBody>
      </p:sp>
    </p:spTree>
    <p:extLst>
      <p:ext uri="{BB962C8B-B14F-4D97-AF65-F5344CB8AC3E}">
        <p14:creationId xmlns:p14="http://schemas.microsoft.com/office/powerpoint/2010/main" val="2334042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a:p>
        </p:txBody>
      </p:sp>
      <p:sp>
        <p:nvSpPr>
          <p:cNvPr id="3" name="Tijdelijke aanduiding voor datum 2"/>
          <p:cNvSpPr>
            <a:spLocks noGrp="1"/>
          </p:cNvSpPr>
          <p:nvPr>
            <p:ph type="dt" sz="half" idx="10"/>
          </p:nvPr>
        </p:nvSpPr>
        <p:spPr/>
        <p:txBody>
          <a:bodyPr/>
          <a:lstStyle/>
          <a:p>
            <a:fld id="{D10E5A0A-8573-4EE8-87B1-F2A3A45BC197}" type="datetimeFigureOut">
              <a:rPr lang="nl-NL" smtClean="0"/>
              <a:t>24-1-2017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8D32BCAD-E278-490C-9F0D-4FAA98B2616F}" type="slidenum">
              <a:rPr lang="nl-NL" smtClean="0"/>
              <a:t>‹nr.›</a:t>
            </a:fld>
            <a:endParaRPr lang="nl-NL"/>
          </a:p>
        </p:txBody>
      </p:sp>
    </p:spTree>
    <p:extLst>
      <p:ext uri="{BB962C8B-B14F-4D97-AF65-F5344CB8AC3E}">
        <p14:creationId xmlns:p14="http://schemas.microsoft.com/office/powerpoint/2010/main" val="4191662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10E5A0A-8573-4EE8-87B1-F2A3A45BC197}" type="datetimeFigureOut">
              <a:rPr lang="nl-NL" smtClean="0"/>
              <a:t>24-1-2017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8D32BCAD-E278-490C-9F0D-4FAA98B2616F}" type="slidenum">
              <a:rPr lang="nl-NL" smtClean="0"/>
              <a:t>‹nr.›</a:t>
            </a:fld>
            <a:endParaRPr lang="nl-NL"/>
          </a:p>
        </p:txBody>
      </p:sp>
    </p:spTree>
    <p:extLst>
      <p:ext uri="{BB962C8B-B14F-4D97-AF65-F5344CB8AC3E}">
        <p14:creationId xmlns:p14="http://schemas.microsoft.com/office/powerpoint/2010/main" val="2970587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D10E5A0A-8573-4EE8-87B1-F2A3A45BC197}" type="datetimeFigureOut">
              <a:rPr lang="nl-NL" smtClean="0"/>
              <a:t>24-1-2017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D32BCAD-E278-490C-9F0D-4FAA98B2616F}" type="slidenum">
              <a:rPr lang="nl-NL" smtClean="0"/>
              <a:t>‹nr.›</a:t>
            </a:fld>
            <a:endParaRPr lang="nl-NL"/>
          </a:p>
        </p:txBody>
      </p:sp>
    </p:spTree>
    <p:extLst>
      <p:ext uri="{BB962C8B-B14F-4D97-AF65-F5344CB8AC3E}">
        <p14:creationId xmlns:p14="http://schemas.microsoft.com/office/powerpoint/2010/main" val="717975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D10E5A0A-8573-4EE8-87B1-F2A3A45BC197}" type="datetimeFigureOut">
              <a:rPr lang="nl-NL" smtClean="0"/>
              <a:t>24-1-2017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D32BCAD-E278-490C-9F0D-4FAA98B2616F}" type="slidenum">
              <a:rPr lang="nl-NL" smtClean="0"/>
              <a:t>‹nr.›</a:t>
            </a:fld>
            <a:endParaRPr lang="nl-NL"/>
          </a:p>
        </p:txBody>
      </p:sp>
    </p:spTree>
    <p:extLst>
      <p:ext uri="{BB962C8B-B14F-4D97-AF65-F5344CB8AC3E}">
        <p14:creationId xmlns:p14="http://schemas.microsoft.com/office/powerpoint/2010/main" val="1611260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0E5A0A-8573-4EE8-87B1-F2A3A45BC197}" type="datetimeFigureOut">
              <a:rPr lang="nl-NL" smtClean="0"/>
              <a:t>24-1-2017</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32BCAD-E278-490C-9F0D-4FAA98B2616F}" type="slidenum">
              <a:rPr lang="nl-NL" smtClean="0"/>
              <a:t>‹nr.›</a:t>
            </a:fld>
            <a:endParaRPr lang="nl-NL"/>
          </a:p>
        </p:txBody>
      </p:sp>
    </p:spTree>
    <p:extLst>
      <p:ext uri="{BB962C8B-B14F-4D97-AF65-F5344CB8AC3E}">
        <p14:creationId xmlns:p14="http://schemas.microsoft.com/office/powerpoint/2010/main" val="11313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schooltv.nl/beeldbank/clip/20021104_bloedsomloopmens05" TargetMode="Externa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hyperlink" Target="http://www.schooltv.nl/beeldbank/clip/20111117_bloedsomloop01"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youtube.com/watch?v=fXQTeS8f9wY" TargetMode="Externa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youtube.com/watch?v=fXQTeS8f9wY" TargetMode="Externa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schooltv.nl/beeldbank/clip/20111117_bloedsomloop01"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www.schooltv.nl/beeldbank/clippopup/20111117_bloedvaten01" TargetMode="External"/><Relationship Id="rId2" Type="http://schemas.openxmlformats.org/officeDocument/2006/relationships/hyperlink" Target="http://www.bioplek.org/animaties%20onderbouw/bloedvateneenv.html" TargetMode="Externa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hyperlink" Target="http://www.youtube.com/watch?v=pULytfpp5Dc#t=74" TargetMode="External"/><Relationship Id="rId4" Type="http://schemas.openxmlformats.org/officeDocument/2006/relationships/hyperlink" Target="http://www.youtube.com/watch?v=yngK80B_50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schooltv.nl/beeldbank/clip/20021104_bloedsomloopmens06"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chooltv.nl/beeldbank/clip/20081204_lucht01"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npo.nl/focus-op-biologie/05-09-2013/NPS_1230284#0:0:0"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biologiepagina.nl/Flashfiles/Ispring/10TipsBloedsomloop.htm" TargetMode="External"/><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7.xml.rels><?xml version="1.0" encoding="UTF-8" standalone="yes"?>
<Relationships xmlns="http://schemas.openxmlformats.org/package/2006/relationships"><Relationship Id="rId3" Type="http://schemas.openxmlformats.org/officeDocument/2006/relationships/hyperlink" Target="https://www.youtube.com/watch?list=PL6611E476B52BB70C&amp;v=gbxJC5Ha7vY" TargetMode="External"/><Relationship Id="rId2" Type="http://schemas.openxmlformats.org/officeDocument/2006/relationships/hyperlink" Target="https://www.youtube.com/watch?list=PL6611E476B52BB70C&amp;v=Uwf1ROxoB6g" TargetMode="External"/><Relationship Id="rId1" Type="http://schemas.openxmlformats.org/officeDocument/2006/relationships/slideLayout" Target="../slideLayouts/slideLayout2.xml"/><Relationship Id="rId4" Type="http://schemas.openxmlformats.org/officeDocument/2006/relationships/hyperlink" Target="https://www.youtube.com/watch?list=PL6611E476B52BB70C&amp;v=f3gKQevsbi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2.xml"/><Relationship Id="rId6" Type="http://schemas.openxmlformats.org/officeDocument/2006/relationships/image" Target="../media/image11.gif"/><Relationship Id="rId5" Type="http://schemas.openxmlformats.org/officeDocument/2006/relationships/image" Target="../media/image10.gif"/><Relationship Id="rId4" Type="http://schemas.openxmlformats.org/officeDocument/2006/relationships/image" Target="../media/image9.gif"/></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hyperlink" Target="https://prezi.com/afu-swns1txj/bloed-inleidin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a:p>
        </p:txBody>
      </p:sp>
      <p:sp>
        <p:nvSpPr>
          <p:cNvPr id="3" name="Ondertitel 2"/>
          <p:cNvSpPr>
            <a:spLocks noGrp="1"/>
          </p:cNvSpPr>
          <p:nvPr>
            <p:ph type="subTitle" idx="1"/>
          </p:nvPr>
        </p:nvSpPr>
        <p:spPr/>
        <p:txBody>
          <a:bodyPr/>
          <a:lstStyle/>
          <a:p>
            <a:endParaRPr lang="nl-NL"/>
          </a:p>
        </p:txBody>
      </p:sp>
    </p:spTree>
    <p:extLst>
      <p:ext uri="{BB962C8B-B14F-4D97-AF65-F5344CB8AC3E}">
        <p14:creationId xmlns:p14="http://schemas.microsoft.com/office/powerpoint/2010/main" val="461315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kiesbeter.nl/object_binary/o1652.gif"/>
          <p:cNvPicPr>
            <a:picLocks noChangeAspect="1" noChangeArrowheads="1"/>
          </p:cNvPicPr>
          <p:nvPr/>
        </p:nvPicPr>
        <p:blipFill>
          <a:blip r:embed="rId2"/>
          <a:srcRect/>
          <a:stretch>
            <a:fillRect/>
          </a:stretch>
        </p:blipFill>
        <p:spPr bwMode="auto">
          <a:xfrm>
            <a:off x="5447929" y="71569"/>
            <a:ext cx="4897437" cy="6784975"/>
          </a:xfrm>
          <a:prstGeom prst="rect">
            <a:avLst/>
          </a:prstGeom>
          <a:noFill/>
          <a:ln w="9525">
            <a:noFill/>
            <a:miter lim="800000"/>
            <a:headEnd/>
            <a:tailEnd/>
          </a:ln>
        </p:spPr>
      </p:pic>
      <p:sp>
        <p:nvSpPr>
          <p:cNvPr id="24577" name="Rectangle 2"/>
          <p:cNvSpPr>
            <a:spLocks noGrp="1"/>
          </p:cNvSpPr>
          <p:nvPr>
            <p:ph type="title"/>
          </p:nvPr>
        </p:nvSpPr>
        <p:spPr/>
        <p:txBody>
          <a:bodyPr/>
          <a:lstStyle/>
          <a:p>
            <a:pPr algn="l" eaLnBrk="1" hangingPunct="1"/>
            <a:r>
              <a:rPr lang="nl-NL" dirty="0">
                <a:solidFill>
                  <a:srgbClr val="00B050"/>
                </a:solidFill>
              </a:rPr>
              <a:t>BS 2: </a:t>
            </a:r>
            <a:br>
              <a:rPr lang="nl-NL" dirty="0">
                <a:solidFill>
                  <a:srgbClr val="00B050"/>
                </a:solidFill>
              </a:rPr>
            </a:br>
            <a:r>
              <a:rPr lang="nl-NL" dirty="0">
                <a:solidFill>
                  <a:srgbClr val="00B050"/>
                </a:solidFill>
              </a:rPr>
              <a:t>De bloedsomloop</a:t>
            </a:r>
            <a:endParaRPr lang="nl-NL" dirty="0"/>
          </a:p>
        </p:txBody>
      </p:sp>
      <p:sp>
        <p:nvSpPr>
          <p:cNvPr id="24578" name="Rectangle 3"/>
          <p:cNvSpPr>
            <a:spLocks noGrp="1"/>
          </p:cNvSpPr>
          <p:nvPr>
            <p:ph type="body" idx="1"/>
          </p:nvPr>
        </p:nvSpPr>
        <p:spPr/>
        <p:txBody>
          <a:bodyPr/>
          <a:lstStyle/>
          <a:p>
            <a:pPr eaLnBrk="1" hangingPunct="1"/>
            <a:endParaRPr lang="nl-NL" dirty="0"/>
          </a:p>
        </p:txBody>
      </p:sp>
      <p:sp>
        <p:nvSpPr>
          <p:cNvPr id="2" name="AutoShape 2" descr="http://www.etouchsciences.com/ets/content/images/thumbs/0000162_circulatory_system.bmp"/>
          <p:cNvSpPr>
            <a:spLocks noChangeAspect="1" noChangeArrowheads="1"/>
          </p:cNvSpPr>
          <p:nvPr/>
        </p:nvSpPr>
        <p:spPr bwMode="auto">
          <a:xfrm>
            <a:off x="1587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1549066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p:cNvSpPr>
          <p:nvPr>
            <p:ph type="title"/>
          </p:nvPr>
        </p:nvSpPr>
        <p:spPr/>
        <p:txBody>
          <a:bodyPr/>
          <a:lstStyle/>
          <a:p>
            <a:pPr eaLnBrk="1" hangingPunct="1"/>
            <a:r>
              <a:rPr lang="nl-NL" dirty="0">
                <a:solidFill>
                  <a:srgbClr val="00B050"/>
                </a:solidFill>
              </a:rPr>
              <a:t>BS 2: De bloedsomloop</a:t>
            </a:r>
            <a:endParaRPr lang="nl-NL" dirty="0"/>
          </a:p>
        </p:txBody>
      </p:sp>
      <p:sp>
        <p:nvSpPr>
          <p:cNvPr id="24578" name="Rectangle 3"/>
          <p:cNvSpPr>
            <a:spLocks noGrp="1"/>
          </p:cNvSpPr>
          <p:nvPr>
            <p:ph type="body" idx="1"/>
          </p:nvPr>
        </p:nvSpPr>
        <p:spPr/>
        <p:txBody>
          <a:bodyPr/>
          <a:lstStyle/>
          <a:p>
            <a:pPr eaLnBrk="1" hangingPunct="1"/>
            <a:endParaRPr lang="nl-NL"/>
          </a:p>
        </p:txBody>
      </p:sp>
      <p:sp>
        <p:nvSpPr>
          <p:cNvPr id="2" name="AutoShape 2" descr="http://www.etouchsciences.com/ets/content/images/thumbs/0000162_circulatory_system.bmp"/>
          <p:cNvSpPr>
            <a:spLocks noChangeAspect="1" noChangeArrowheads="1"/>
          </p:cNvSpPr>
          <p:nvPr/>
        </p:nvSpPr>
        <p:spPr bwMode="auto">
          <a:xfrm>
            <a:off x="1587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2052" name="Picture 4" descr="grote_en_kleine_bloedsomloop_uitgebrei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5760" y="1320451"/>
            <a:ext cx="4650118" cy="554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5502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p:cNvSpPr>
          <p:nvPr>
            <p:ph type="title"/>
          </p:nvPr>
        </p:nvSpPr>
        <p:spPr/>
        <p:txBody>
          <a:bodyPr/>
          <a:lstStyle/>
          <a:p>
            <a:pPr eaLnBrk="1" hangingPunct="1"/>
            <a:r>
              <a:rPr lang="nl-NL" dirty="0">
                <a:solidFill>
                  <a:srgbClr val="00B050"/>
                </a:solidFill>
              </a:rPr>
              <a:t>BS 2: De bloedsomloop</a:t>
            </a:r>
            <a:endParaRPr lang="nl-NL" dirty="0"/>
          </a:p>
        </p:txBody>
      </p:sp>
      <p:sp>
        <p:nvSpPr>
          <p:cNvPr id="24578" name="Rectangle 3"/>
          <p:cNvSpPr>
            <a:spLocks noGrp="1"/>
          </p:cNvSpPr>
          <p:nvPr>
            <p:ph type="body" idx="1"/>
          </p:nvPr>
        </p:nvSpPr>
        <p:spPr/>
        <p:txBody>
          <a:bodyPr/>
          <a:lstStyle/>
          <a:p>
            <a:pPr eaLnBrk="1" hangingPunct="1"/>
            <a:endParaRPr lang="nl-NL"/>
          </a:p>
        </p:txBody>
      </p:sp>
      <p:pic>
        <p:nvPicPr>
          <p:cNvPr id="24579" name="Picture 2" descr="http://biologiepagina.nl/2en3/Bloedsomloop/Modules/Toetsen/bloedsomloop.gif"/>
          <p:cNvPicPr>
            <a:picLocks noChangeAspect="1" noChangeArrowheads="1"/>
          </p:cNvPicPr>
          <p:nvPr/>
        </p:nvPicPr>
        <p:blipFill>
          <a:blip r:embed="rId2"/>
          <a:srcRect/>
          <a:stretch>
            <a:fillRect/>
          </a:stretch>
        </p:blipFill>
        <p:spPr bwMode="auto">
          <a:xfrm>
            <a:off x="3719513" y="1268760"/>
            <a:ext cx="4430712" cy="5329238"/>
          </a:xfrm>
          <a:prstGeom prst="rect">
            <a:avLst/>
          </a:prstGeom>
          <a:noFill/>
          <a:ln w="9525">
            <a:noFill/>
            <a:miter lim="800000"/>
            <a:headEnd/>
            <a:tailEnd/>
          </a:ln>
        </p:spPr>
      </p:pic>
      <p:sp>
        <p:nvSpPr>
          <p:cNvPr id="2" name="AutoShape 2" descr="http://www.etouchsciences.com/ets/content/images/thumbs/0000162_circulatory_system.bmp"/>
          <p:cNvSpPr>
            <a:spLocks noChangeAspect="1" noChangeArrowheads="1"/>
          </p:cNvSpPr>
          <p:nvPr/>
        </p:nvSpPr>
        <p:spPr bwMode="auto">
          <a:xfrm>
            <a:off x="1587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1396155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2351585" y="3588649"/>
            <a:ext cx="4572000" cy="369332"/>
          </a:xfrm>
          <a:prstGeom prst="rect">
            <a:avLst/>
          </a:prstGeom>
        </p:spPr>
        <p:txBody>
          <a:bodyPr>
            <a:spAutoFit/>
          </a:bodyPr>
          <a:lstStyle/>
          <a:p>
            <a:r>
              <a:rPr lang="nl-NL" dirty="0">
                <a:hlinkClick r:id="rId2"/>
              </a:rPr>
              <a:t>Klik hier (39 sec.)</a:t>
            </a:r>
            <a:endParaRPr lang="nl-NL"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1585" y="1459895"/>
            <a:ext cx="2952327" cy="21555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hthoek 7"/>
          <p:cNvSpPr/>
          <p:nvPr/>
        </p:nvSpPr>
        <p:spPr>
          <a:xfrm>
            <a:off x="6960096" y="3468463"/>
            <a:ext cx="2286000" cy="369332"/>
          </a:xfrm>
          <a:prstGeom prst="rect">
            <a:avLst/>
          </a:prstGeom>
        </p:spPr>
        <p:txBody>
          <a:bodyPr wrap="square">
            <a:spAutoFit/>
          </a:bodyPr>
          <a:lstStyle/>
          <a:p>
            <a:r>
              <a:rPr lang="nl-NL" dirty="0">
                <a:hlinkClick r:id="rId4"/>
              </a:rPr>
              <a:t>Klik hier (2.38 min.)</a:t>
            </a:r>
            <a:endParaRPr lang="nl-NL" dirty="0"/>
          </a:p>
        </p:txBody>
      </p:sp>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0908" y="1375679"/>
            <a:ext cx="3069468" cy="20910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2"/>
          <p:cNvSpPr txBox="1">
            <a:spLocks/>
          </p:cNvSpPr>
          <p:nvPr/>
        </p:nvSpPr>
        <p:spPr bwMode="auto">
          <a:xfrm>
            <a:off x="1981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nl-NL">
                <a:solidFill>
                  <a:srgbClr val="00B050"/>
                </a:solidFill>
              </a:rPr>
              <a:t>BS 2: De bloedsomloop</a:t>
            </a:r>
            <a:endParaRPr lang="nl-NL" dirty="0"/>
          </a:p>
        </p:txBody>
      </p:sp>
    </p:spTree>
    <p:extLst>
      <p:ext uri="{BB962C8B-B14F-4D97-AF65-F5344CB8AC3E}">
        <p14:creationId xmlns:p14="http://schemas.microsoft.com/office/powerpoint/2010/main" val="3618587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81200" y="274638"/>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nl-NL" dirty="0">
                <a:solidFill>
                  <a:srgbClr val="00B050"/>
                </a:solidFill>
              </a:rPr>
              <a:t>BS 3: Het hart</a:t>
            </a:r>
          </a:p>
        </p:txBody>
      </p:sp>
      <p:sp>
        <p:nvSpPr>
          <p:cNvPr id="4" name="Tijdelijke aanduiding voor inhoud 3"/>
          <p:cNvSpPr>
            <a:spLocks noGrp="1"/>
          </p:cNvSpPr>
          <p:nvPr>
            <p:ph idx="1"/>
          </p:nvPr>
        </p:nvSpPr>
        <p:spPr/>
        <p:txBody>
          <a:bodyPr/>
          <a:lstStyle/>
          <a:p>
            <a:r>
              <a:rPr lang="nl-NL" dirty="0"/>
              <a:t>Wat doet het hart?</a:t>
            </a:r>
          </a:p>
          <a:p>
            <a:endParaRPr lang="nl-NL" dirty="0"/>
          </a:p>
          <a:p>
            <a:r>
              <a:rPr lang="nl-NL" dirty="0"/>
              <a:t>Welke soorten bloed zijn er in het hart?</a:t>
            </a:r>
          </a:p>
          <a:p>
            <a:endParaRPr lang="nl-NL" dirty="0"/>
          </a:p>
          <a:p>
            <a:r>
              <a:rPr lang="nl-NL" dirty="0"/>
              <a:t>Wat heeft het hart zelf nodig?</a:t>
            </a:r>
          </a:p>
        </p:txBody>
      </p:sp>
    </p:spTree>
    <p:extLst>
      <p:ext uri="{BB962C8B-B14F-4D97-AF65-F5344CB8AC3E}">
        <p14:creationId xmlns:p14="http://schemas.microsoft.com/office/powerpoint/2010/main" val="402078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kstvak 13"/>
          <p:cNvSpPr txBox="1">
            <a:spLocks noChangeArrowheads="1"/>
          </p:cNvSpPr>
          <p:nvPr/>
        </p:nvSpPr>
        <p:spPr bwMode="auto">
          <a:xfrm>
            <a:off x="4736471" y="6182318"/>
            <a:ext cx="3779912" cy="646331"/>
          </a:xfrm>
          <a:prstGeom prst="rect">
            <a:avLst/>
          </a:prstGeom>
          <a:noFill/>
          <a:ln w="9525">
            <a:noFill/>
            <a:miter lim="800000"/>
            <a:headEnd/>
            <a:tailEnd/>
          </a:ln>
        </p:spPr>
        <p:txBody>
          <a:bodyPr wrap="square">
            <a:spAutoFit/>
          </a:bodyPr>
          <a:lstStyle/>
          <a:p>
            <a:r>
              <a:rPr lang="nl-NL" b="1" u="sng" dirty="0">
                <a:latin typeface="Calibri" pitchFamily="34" charset="0"/>
                <a:hlinkClick r:id="rId2"/>
              </a:rPr>
              <a:t>Hoe werkt het hart</a:t>
            </a:r>
            <a:r>
              <a:rPr lang="nl-NL" b="1" u="sng" dirty="0">
                <a:latin typeface="Calibri" pitchFamily="34" charset="0"/>
              </a:rPr>
              <a:t>?</a:t>
            </a:r>
            <a:endParaRPr lang="nl-NL" dirty="0">
              <a:latin typeface="Calibri" pitchFamily="34" charset="0"/>
            </a:endParaRPr>
          </a:p>
          <a:p>
            <a:endParaRPr lang="nl-NL" dirty="0">
              <a:latin typeface="Calibri" pitchFamily="34" charset="0"/>
            </a:endParaRPr>
          </a:p>
        </p:txBody>
      </p:sp>
      <p:pic>
        <p:nvPicPr>
          <p:cNvPr id="26627" name="Picture 2" descr="http://hethooghuis.insiders.nl/site_files/img/logo_hethooghuis.png"/>
          <p:cNvPicPr>
            <a:picLocks noChangeAspect="1" noChangeArrowheads="1"/>
          </p:cNvPicPr>
          <p:nvPr/>
        </p:nvPicPr>
        <p:blipFill>
          <a:blip r:embed="rId3"/>
          <a:srcRect/>
          <a:stretch>
            <a:fillRect/>
          </a:stretch>
        </p:blipFill>
        <p:spPr bwMode="auto">
          <a:xfrm>
            <a:off x="8667750" y="0"/>
            <a:ext cx="2000250" cy="744538"/>
          </a:xfrm>
          <a:prstGeom prst="rect">
            <a:avLst/>
          </a:prstGeom>
          <a:noFill/>
          <a:ln w="9525">
            <a:noFill/>
            <a:miter lim="800000"/>
            <a:headEnd/>
            <a:tailEnd/>
          </a:ln>
        </p:spPr>
      </p:pic>
      <p:sp>
        <p:nvSpPr>
          <p:cNvPr id="5" name="Title 1"/>
          <p:cNvSpPr txBox="1">
            <a:spLocks/>
          </p:cNvSpPr>
          <p:nvPr/>
        </p:nvSpPr>
        <p:spPr>
          <a:xfrm>
            <a:off x="1981200" y="274638"/>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nl-NL" dirty="0">
                <a:solidFill>
                  <a:srgbClr val="00B050"/>
                </a:solidFill>
              </a:rPr>
              <a:t>BS 3: Het hart</a:t>
            </a:r>
          </a:p>
        </p:txBody>
      </p:sp>
      <p:pic>
        <p:nvPicPr>
          <p:cNvPr id="1026" name="Picture 2" descr="http://www.natuurinformatie.nl/sites/nnm.dossiers/contents/i002083/kransslagad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0133" y="1196753"/>
            <a:ext cx="4286250" cy="473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973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kstvak 13"/>
          <p:cNvSpPr txBox="1">
            <a:spLocks noChangeArrowheads="1"/>
          </p:cNvSpPr>
          <p:nvPr/>
        </p:nvSpPr>
        <p:spPr bwMode="auto">
          <a:xfrm>
            <a:off x="4736471" y="6182318"/>
            <a:ext cx="3779912" cy="646331"/>
          </a:xfrm>
          <a:prstGeom prst="rect">
            <a:avLst/>
          </a:prstGeom>
          <a:noFill/>
          <a:ln w="9525">
            <a:noFill/>
            <a:miter lim="800000"/>
            <a:headEnd/>
            <a:tailEnd/>
          </a:ln>
        </p:spPr>
        <p:txBody>
          <a:bodyPr wrap="square">
            <a:spAutoFit/>
          </a:bodyPr>
          <a:lstStyle/>
          <a:p>
            <a:r>
              <a:rPr lang="nl-NL" b="1" u="sng" dirty="0">
                <a:latin typeface="Calibri" pitchFamily="34" charset="0"/>
                <a:hlinkClick r:id="rId2"/>
              </a:rPr>
              <a:t>Hoe werkt het hart</a:t>
            </a:r>
            <a:r>
              <a:rPr lang="nl-NL" b="1" u="sng" dirty="0">
                <a:latin typeface="Calibri" pitchFamily="34" charset="0"/>
              </a:rPr>
              <a:t>?</a:t>
            </a:r>
            <a:endParaRPr lang="nl-NL" dirty="0">
              <a:latin typeface="Calibri" pitchFamily="34" charset="0"/>
            </a:endParaRPr>
          </a:p>
          <a:p>
            <a:endParaRPr lang="nl-NL" dirty="0">
              <a:latin typeface="Calibri" pitchFamily="34" charset="0"/>
            </a:endParaRPr>
          </a:p>
        </p:txBody>
      </p:sp>
      <p:pic>
        <p:nvPicPr>
          <p:cNvPr id="26626" name="Picture 2"/>
          <p:cNvPicPr>
            <a:picLocks noChangeAspect="1" noChangeArrowheads="1"/>
          </p:cNvPicPr>
          <p:nvPr/>
        </p:nvPicPr>
        <p:blipFill>
          <a:blip r:embed="rId3"/>
          <a:srcRect/>
          <a:stretch>
            <a:fillRect/>
          </a:stretch>
        </p:blipFill>
        <p:spPr bwMode="auto">
          <a:xfrm>
            <a:off x="3758031" y="1556792"/>
            <a:ext cx="4758353" cy="3960440"/>
          </a:xfrm>
          <a:prstGeom prst="rect">
            <a:avLst/>
          </a:prstGeom>
          <a:noFill/>
          <a:ln w="9525">
            <a:noFill/>
            <a:miter lim="800000"/>
            <a:headEnd/>
            <a:tailEnd/>
          </a:ln>
        </p:spPr>
      </p:pic>
      <p:pic>
        <p:nvPicPr>
          <p:cNvPr id="26627" name="Picture 2" descr="http://hethooghuis.insiders.nl/site_files/img/logo_hethooghuis.png"/>
          <p:cNvPicPr>
            <a:picLocks noChangeAspect="1" noChangeArrowheads="1"/>
          </p:cNvPicPr>
          <p:nvPr/>
        </p:nvPicPr>
        <p:blipFill>
          <a:blip r:embed="rId4"/>
          <a:srcRect/>
          <a:stretch>
            <a:fillRect/>
          </a:stretch>
        </p:blipFill>
        <p:spPr bwMode="auto">
          <a:xfrm>
            <a:off x="8667750" y="0"/>
            <a:ext cx="2000250" cy="744538"/>
          </a:xfrm>
          <a:prstGeom prst="rect">
            <a:avLst/>
          </a:prstGeom>
          <a:noFill/>
          <a:ln w="9525">
            <a:noFill/>
            <a:miter lim="800000"/>
            <a:headEnd/>
            <a:tailEnd/>
          </a:ln>
        </p:spPr>
      </p:pic>
      <p:sp>
        <p:nvSpPr>
          <p:cNvPr id="5" name="Title 1"/>
          <p:cNvSpPr txBox="1">
            <a:spLocks/>
          </p:cNvSpPr>
          <p:nvPr/>
        </p:nvSpPr>
        <p:spPr>
          <a:xfrm>
            <a:off x="1981200" y="274638"/>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nl-NL" dirty="0">
                <a:solidFill>
                  <a:srgbClr val="00B050"/>
                </a:solidFill>
              </a:rPr>
              <a:t>BS 3: Het hart</a:t>
            </a:r>
          </a:p>
        </p:txBody>
      </p:sp>
    </p:spTree>
    <p:extLst>
      <p:ext uri="{BB962C8B-B14F-4D97-AF65-F5344CB8AC3E}">
        <p14:creationId xmlns:p14="http://schemas.microsoft.com/office/powerpoint/2010/main" val="3757235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p:cNvSpPr/>
          <p:nvPr/>
        </p:nvSpPr>
        <p:spPr>
          <a:xfrm>
            <a:off x="5087888" y="4329336"/>
            <a:ext cx="2286000" cy="369332"/>
          </a:xfrm>
          <a:prstGeom prst="rect">
            <a:avLst/>
          </a:prstGeom>
        </p:spPr>
        <p:txBody>
          <a:bodyPr wrap="square">
            <a:spAutoFit/>
          </a:bodyPr>
          <a:lstStyle/>
          <a:p>
            <a:r>
              <a:rPr lang="nl-NL" dirty="0">
                <a:hlinkClick r:id="rId2"/>
              </a:rPr>
              <a:t>Klik hier (2.38 min.)</a:t>
            </a:r>
            <a:endParaRPr lang="nl-NL" dirty="0"/>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9816" y="2060849"/>
            <a:ext cx="3069468" cy="20910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1"/>
          <p:cNvSpPr txBox="1">
            <a:spLocks/>
          </p:cNvSpPr>
          <p:nvPr/>
        </p:nvSpPr>
        <p:spPr>
          <a:xfrm>
            <a:off x="1981200" y="274638"/>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nl-NL" dirty="0">
                <a:solidFill>
                  <a:srgbClr val="00B050"/>
                </a:solidFill>
              </a:rPr>
              <a:t>BS 3: Het hart</a:t>
            </a:r>
          </a:p>
        </p:txBody>
      </p:sp>
    </p:spTree>
    <p:extLst>
      <p:ext uri="{BB962C8B-B14F-4D97-AF65-F5344CB8AC3E}">
        <p14:creationId xmlns:p14="http://schemas.microsoft.com/office/powerpoint/2010/main" val="1954110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4876800" y="2133600"/>
            <a:ext cx="2362200" cy="2133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051" name="Line 3"/>
          <p:cNvSpPr>
            <a:spLocks noChangeShapeType="1"/>
          </p:cNvSpPr>
          <p:nvPr/>
        </p:nvSpPr>
        <p:spPr bwMode="auto">
          <a:xfrm>
            <a:off x="6019800" y="2133600"/>
            <a:ext cx="0" cy="213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052" name="Line 4"/>
          <p:cNvSpPr>
            <a:spLocks noChangeShapeType="1"/>
          </p:cNvSpPr>
          <p:nvPr/>
        </p:nvSpPr>
        <p:spPr bwMode="auto">
          <a:xfrm>
            <a:off x="4876800" y="2971800"/>
            <a:ext cx="5334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053" name="Line 5"/>
          <p:cNvSpPr>
            <a:spLocks noChangeShapeType="1"/>
          </p:cNvSpPr>
          <p:nvPr/>
        </p:nvSpPr>
        <p:spPr bwMode="auto">
          <a:xfrm flipH="1">
            <a:off x="5638800" y="2895600"/>
            <a:ext cx="3810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054" name="Line 6"/>
          <p:cNvSpPr>
            <a:spLocks noChangeShapeType="1"/>
          </p:cNvSpPr>
          <p:nvPr/>
        </p:nvSpPr>
        <p:spPr bwMode="auto">
          <a:xfrm>
            <a:off x="6019800" y="2895600"/>
            <a:ext cx="5334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055" name="Line 7"/>
          <p:cNvSpPr>
            <a:spLocks noChangeShapeType="1"/>
          </p:cNvSpPr>
          <p:nvPr/>
        </p:nvSpPr>
        <p:spPr bwMode="auto">
          <a:xfrm flipV="1">
            <a:off x="6781800" y="2819400"/>
            <a:ext cx="4572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2056" name="Text Box 8"/>
          <p:cNvSpPr txBox="1">
            <a:spLocks noChangeArrowheads="1"/>
          </p:cNvSpPr>
          <p:nvPr/>
        </p:nvSpPr>
        <p:spPr bwMode="auto">
          <a:xfrm>
            <a:off x="5181600" y="3657600"/>
            <a:ext cx="762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RK</a:t>
            </a:r>
          </a:p>
        </p:txBody>
      </p:sp>
      <p:sp>
        <p:nvSpPr>
          <p:cNvPr id="2057" name="Text Box 9"/>
          <p:cNvSpPr txBox="1">
            <a:spLocks noChangeArrowheads="1"/>
          </p:cNvSpPr>
          <p:nvPr/>
        </p:nvSpPr>
        <p:spPr bwMode="auto">
          <a:xfrm>
            <a:off x="6324600" y="3657600"/>
            <a:ext cx="609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LK</a:t>
            </a:r>
          </a:p>
        </p:txBody>
      </p:sp>
      <p:sp>
        <p:nvSpPr>
          <p:cNvPr id="2058" name="Text Box 10"/>
          <p:cNvSpPr txBox="1">
            <a:spLocks noChangeArrowheads="1"/>
          </p:cNvSpPr>
          <p:nvPr/>
        </p:nvSpPr>
        <p:spPr bwMode="auto">
          <a:xfrm>
            <a:off x="5181600" y="2514600"/>
            <a:ext cx="609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RB</a:t>
            </a:r>
          </a:p>
        </p:txBody>
      </p:sp>
      <p:sp>
        <p:nvSpPr>
          <p:cNvPr id="2059" name="Text Box 11"/>
          <p:cNvSpPr txBox="1">
            <a:spLocks noChangeArrowheads="1"/>
          </p:cNvSpPr>
          <p:nvPr/>
        </p:nvSpPr>
        <p:spPr bwMode="auto">
          <a:xfrm>
            <a:off x="6400800" y="2514600"/>
            <a:ext cx="609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LB</a:t>
            </a:r>
          </a:p>
        </p:txBody>
      </p:sp>
    </p:spTree>
    <p:extLst>
      <p:ext uri="{BB962C8B-B14F-4D97-AF65-F5344CB8AC3E}">
        <p14:creationId xmlns:p14="http://schemas.microsoft.com/office/powerpoint/2010/main" val="1294919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4876800" y="2133600"/>
            <a:ext cx="2362200" cy="2133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5123" name="Line 3"/>
          <p:cNvSpPr>
            <a:spLocks noChangeShapeType="1"/>
          </p:cNvSpPr>
          <p:nvPr/>
        </p:nvSpPr>
        <p:spPr bwMode="auto">
          <a:xfrm>
            <a:off x="6019800" y="2133600"/>
            <a:ext cx="0" cy="213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5124" name="Line 4"/>
          <p:cNvSpPr>
            <a:spLocks noChangeShapeType="1"/>
          </p:cNvSpPr>
          <p:nvPr/>
        </p:nvSpPr>
        <p:spPr bwMode="auto">
          <a:xfrm>
            <a:off x="4876800" y="2971800"/>
            <a:ext cx="5334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5125" name="Line 5"/>
          <p:cNvSpPr>
            <a:spLocks noChangeShapeType="1"/>
          </p:cNvSpPr>
          <p:nvPr/>
        </p:nvSpPr>
        <p:spPr bwMode="auto">
          <a:xfrm flipH="1">
            <a:off x="5638800" y="2895600"/>
            <a:ext cx="3810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5126" name="Line 6"/>
          <p:cNvSpPr>
            <a:spLocks noChangeShapeType="1"/>
          </p:cNvSpPr>
          <p:nvPr/>
        </p:nvSpPr>
        <p:spPr bwMode="auto">
          <a:xfrm>
            <a:off x="6019800" y="2895600"/>
            <a:ext cx="5334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5127" name="Line 7"/>
          <p:cNvSpPr>
            <a:spLocks noChangeShapeType="1"/>
          </p:cNvSpPr>
          <p:nvPr/>
        </p:nvSpPr>
        <p:spPr bwMode="auto">
          <a:xfrm flipV="1">
            <a:off x="6781800" y="2819400"/>
            <a:ext cx="4572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5128" name="Text Box 8"/>
          <p:cNvSpPr txBox="1">
            <a:spLocks noChangeArrowheads="1"/>
          </p:cNvSpPr>
          <p:nvPr/>
        </p:nvSpPr>
        <p:spPr bwMode="auto">
          <a:xfrm>
            <a:off x="5181600" y="3657600"/>
            <a:ext cx="762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RK</a:t>
            </a:r>
          </a:p>
        </p:txBody>
      </p:sp>
      <p:sp>
        <p:nvSpPr>
          <p:cNvPr id="5129" name="Text Box 9"/>
          <p:cNvSpPr txBox="1">
            <a:spLocks noChangeArrowheads="1"/>
          </p:cNvSpPr>
          <p:nvPr/>
        </p:nvSpPr>
        <p:spPr bwMode="auto">
          <a:xfrm>
            <a:off x="6324600" y="3657600"/>
            <a:ext cx="609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LK</a:t>
            </a:r>
          </a:p>
        </p:txBody>
      </p:sp>
      <p:sp>
        <p:nvSpPr>
          <p:cNvPr id="5130" name="Text Box 10"/>
          <p:cNvSpPr txBox="1">
            <a:spLocks noChangeArrowheads="1"/>
          </p:cNvSpPr>
          <p:nvPr/>
        </p:nvSpPr>
        <p:spPr bwMode="auto">
          <a:xfrm>
            <a:off x="5181600" y="2514600"/>
            <a:ext cx="609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RB</a:t>
            </a:r>
          </a:p>
        </p:txBody>
      </p:sp>
      <p:sp>
        <p:nvSpPr>
          <p:cNvPr id="5131" name="Text Box 11"/>
          <p:cNvSpPr txBox="1">
            <a:spLocks noChangeArrowheads="1"/>
          </p:cNvSpPr>
          <p:nvPr/>
        </p:nvSpPr>
        <p:spPr bwMode="auto">
          <a:xfrm>
            <a:off x="6400800" y="2514600"/>
            <a:ext cx="609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LB</a:t>
            </a:r>
          </a:p>
        </p:txBody>
      </p:sp>
      <p:sp>
        <p:nvSpPr>
          <p:cNvPr id="5132" name="Line 12"/>
          <p:cNvSpPr>
            <a:spLocks noChangeShapeType="1"/>
          </p:cNvSpPr>
          <p:nvPr/>
        </p:nvSpPr>
        <p:spPr bwMode="auto">
          <a:xfrm flipH="1">
            <a:off x="3276600" y="3886200"/>
            <a:ext cx="1600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5133" name="Line 13"/>
          <p:cNvSpPr>
            <a:spLocks noChangeShapeType="1"/>
          </p:cNvSpPr>
          <p:nvPr/>
        </p:nvSpPr>
        <p:spPr bwMode="auto">
          <a:xfrm flipH="1">
            <a:off x="3124200" y="4038600"/>
            <a:ext cx="1752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5134" name="Line 14"/>
          <p:cNvSpPr>
            <a:spLocks noChangeShapeType="1"/>
          </p:cNvSpPr>
          <p:nvPr/>
        </p:nvSpPr>
        <p:spPr bwMode="auto">
          <a:xfrm flipV="1">
            <a:off x="3124200" y="1066800"/>
            <a:ext cx="0" cy="297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5136" name="Line 16"/>
          <p:cNvSpPr>
            <a:spLocks noChangeShapeType="1"/>
          </p:cNvSpPr>
          <p:nvPr/>
        </p:nvSpPr>
        <p:spPr bwMode="auto">
          <a:xfrm flipV="1">
            <a:off x="3276600" y="1219200"/>
            <a:ext cx="0" cy="2667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5137" name="Line 17"/>
          <p:cNvSpPr>
            <a:spLocks noChangeShapeType="1"/>
          </p:cNvSpPr>
          <p:nvPr/>
        </p:nvSpPr>
        <p:spPr bwMode="auto">
          <a:xfrm>
            <a:off x="3124200" y="1066800"/>
            <a:ext cx="2286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5138" name="Line 18"/>
          <p:cNvSpPr>
            <a:spLocks noChangeShapeType="1"/>
          </p:cNvSpPr>
          <p:nvPr/>
        </p:nvSpPr>
        <p:spPr bwMode="auto">
          <a:xfrm>
            <a:off x="3276600" y="1219200"/>
            <a:ext cx="2133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5139" name="Text Box 19"/>
          <p:cNvSpPr txBox="1">
            <a:spLocks noChangeArrowheads="1"/>
          </p:cNvSpPr>
          <p:nvPr/>
        </p:nvSpPr>
        <p:spPr bwMode="auto">
          <a:xfrm>
            <a:off x="5410200" y="914401"/>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LONGEN</a:t>
            </a:r>
          </a:p>
        </p:txBody>
      </p:sp>
      <p:sp>
        <p:nvSpPr>
          <p:cNvPr id="5140" name="Line 20"/>
          <p:cNvSpPr>
            <a:spLocks noChangeShapeType="1"/>
          </p:cNvSpPr>
          <p:nvPr/>
        </p:nvSpPr>
        <p:spPr bwMode="auto">
          <a:xfrm>
            <a:off x="6553200" y="1066800"/>
            <a:ext cx="1676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5141" name="Line 21"/>
          <p:cNvSpPr>
            <a:spLocks noChangeShapeType="1"/>
          </p:cNvSpPr>
          <p:nvPr/>
        </p:nvSpPr>
        <p:spPr bwMode="auto">
          <a:xfrm>
            <a:off x="6553200" y="1219200"/>
            <a:ext cx="152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5142" name="Line 22"/>
          <p:cNvSpPr>
            <a:spLocks noChangeShapeType="1"/>
          </p:cNvSpPr>
          <p:nvPr/>
        </p:nvSpPr>
        <p:spPr bwMode="auto">
          <a:xfrm>
            <a:off x="8229600" y="10668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5143" name="Line 23"/>
          <p:cNvSpPr>
            <a:spLocks noChangeShapeType="1"/>
          </p:cNvSpPr>
          <p:nvPr/>
        </p:nvSpPr>
        <p:spPr bwMode="auto">
          <a:xfrm>
            <a:off x="8077200" y="1219200"/>
            <a:ext cx="0" cy="1219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5144" name="Line 24"/>
          <p:cNvSpPr>
            <a:spLocks noChangeShapeType="1"/>
          </p:cNvSpPr>
          <p:nvPr/>
        </p:nvSpPr>
        <p:spPr bwMode="auto">
          <a:xfrm flipH="1">
            <a:off x="7239000" y="2438400"/>
            <a:ext cx="838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5145" name="Line 25"/>
          <p:cNvSpPr>
            <a:spLocks noChangeShapeType="1"/>
          </p:cNvSpPr>
          <p:nvPr/>
        </p:nvSpPr>
        <p:spPr bwMode="auto">
          <a:xfrm>
            <a:off x="7239000" y="2590800"/>
            <a:ext cx="99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Tree>
    <p:extLst>
      <p:ext uri="{BB962C8B-B14F-4D97-AF65-F5344CB8AC3E}">
        <p14:creationId xmlns:p14="http://schemas.microsoft.com/office/powerpoint/2010/main" val="973377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weten we?</a:t>
            </a:r>
          </a:p>
        </p:txBody>
      </p:sp>
      <p:sp>
        <p:nvSpPr>
          <p:cNvPr id="3" name="Tijdelijke aanduiding voor inhoud 2"/>
          <p:cNvSpPr>
            <a:spLocks noGrp="1"/>
          </p:cNvSpPr>
          <p:nvPr>
            <p:ph idx="1"/>
          </p:nvPr>
        </p:nvSpPr>
        <p:spPr/>
        <p:txBody>
          <a:bodyPr/>
          <a:lstStyle/>
          <a:p>
            <a:pPr>
              <a:buFontTx/>
              <a:buChar char="-"/>
            </a:pPr>
            <a:r>
              <a:rPr lang="nl-NL" dirty="0">
                <a:solidFill>
                  <a:schemeClr val="accent1"/>
                </a:solidFill>
              </a:rPr>
              <a:t>Energie</a:t>
            </a:r>
            <a:r>
              <a:rPr lang="nl-NL" dirty="0"/>
              <a:t> in ALLE CELLEN door verbranding van </a:t>
            </a:r>
            <a:r>
              <a:rPr lang="nl-NL" dirty="0">
                <a:solidFill>
                  <a:srgbClr val="FF0000"/>
                </a:solidFill>
              </a:rPr>
              <a:t>glucose</a:t>
            </a:r>
            <a:r>
              <a:rPr lang="nl-NL" dirty="0">
                <a:solidFill>
                  <a:schemeClr val="accent5"/>
                </a:solidFill>
              </a:rPr>
              <a:t> </a:t>
            </a:r>
            <a:r>
              <a:rPr lang="nl-NL" dirty="0"/>
              <a:t>met </a:t>
            </a:r>
            <a:r>
              <a:rPr lang="nl-NL" dirty="0">
                <a:solidFill>
                  <a:schemeClr val="accent6"/>
                </a:solidFill>
              </a:rPr>
              <a:t>zuurstof</a:t>
            </a:r>
          </a:p>
        </p:txBody>
      </p:sp>
    </p:spTree>
    <p:extLst>
      <p:ext uri="{BB962C8B-B14F-4D97-AF65-F5344CB8AC3E}">
        <p14:creationId xmlns:p14="http://schemas.microsoft.com/office/powerpoint/2010/main" val="23448572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4876800" y="2133600"/>
            <a:ext cx="2362200" cy="2133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1267" name="Line 3"/>
          <p:cNvSpPr>
            <a:spLocks noChangeShapeType="1"/>
          </p:cNvSpPr>
          <p:nvPr/>
        </p:nvSpPr>
        <p:spPr bwMode="auto">
          <a:xfrm>
            <a:off x="6019800" y="2133600"/>
            <a:ext cx="0" cy="213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1268" name="Line 4"/>
          <p:cNvSpPr>
            <a:spLocks noChangeShapeType="1"/>
          </p:cNvSpPr>
          <p:nvPr/>
        </p:nvSpPr>
        <p:spPr bwMode="auto">
          <a:xfrm>
            <a:off x="4876800" y="2971800"/>
            <a:ext cx="5334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1269" name="Line 5"/>
          <p:cNvSpPr>
            <a:spLocks noChangeShapeType="1"/>
          </p:cNvSpPr>
          <p:nvPr/>
        </p:nvSpPr>
        <p:spPr bwMode="auto">
          <a:xfrm flipH="1">
            <a:off x="5638800" y="2895600"/>
            <a:ext cx="3810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1270" name="Line 6"/>
          <p:cNvSpPr>
            <a:spLocks noChangeShapeType="1"/>
          </p:cNvSpPr>
          <p:nvPr/>
        </p:nvSpPr>
        <p:spPr bwMode="auto">
          <a:xfrm>
            <a:off x="6019800" y="2895600"/>
            <a:ext cx="5334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1271" name="Line 7"/>
          <p:cNvSpPr>
            <a:spLocks noChangeShapeType="1"/>
          </p:cNvSpPr>
          <p:nvPr/>
        </p:nvSpPr>
        <p:spPr bwMode="auto">
          <a:xfrm flipV="1">
            <a:off x="6781800" y="2819400"/>
            <a:ext cx="4572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1272" name="Text Box 8"/>
          <p:cNvSpPr txBox="1">
            <a:spLocks noChangeArrowheads="1"/>
          </p:cNvSpPr>
          <p:nvPr/>
        </p:nvSpPr>
        <p:spPr bwMode="auto">
          <a:xfrm>
            <a:off x="5181600" y="3657600"/>
            <a:ext cx="762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RK</a:t>
            </a:r>
          </a:p>
        </p:txBody>
      </p:sp>
      <p:sp>
        <p:nvSpPr>
          <p:cNvPr id="11273" name="Text Box 9"/>
          <p:cNvSpPr txBox="1">
            <a:spLocks noChangeArrowheads="1"/>
          </p:cNvSpPr>
          <p:nvPr/>
        </p:nvSpPr>
        <p:spPr bwMode="auto">
          <a:xfrm>
            <a:off x="6324600" y="3657600"/>
            <a:ext cx="609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LK</a:t>
            </a:r>
          </a:p>
        </p:txBody>
      </p:sp>
      <p:sp>
        <p:nvSpPr>
          <p:cNvPr id="11274" name="Text Box 10"/>
          <p:cNvSpPr txBox="1">
            <a:spLocks noChangeArrowheads="1"/>
          </p:cNvSpPr>
          <p:nvPr/>
        </p:nvSpPr>
        <p:spPr bwMode="auto">
          <a:xfrm>
            <a:off x="5181600" y="2514600"/>
            <a:ext cx="609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RB</a:t>
            </a:r>
          </a:p>
        </p:txBody>
      </p:sp>
      <p:sp>
        <p:nvSpPr>
          <p:cNvPr id="11275" name="Text Box 11"/>
          <p:cNvSpPr txBox="1">
            <a:spLocks noChangeArrowheads="1"/>
          </p:cNvSpPr>
          <p:nvPr/>
        </p:nvSpPr>
        <p:spPr bwMode="auto">
          <a:xfrm>
            <a:off x="6400800" y="2514600"/>
            <a:ext cx="609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LB</a:t>
            </a:r>
          </a:p>
        </p:txBody>
      </p:sp>
      <p:sp>
        <p:nvSpPr>
          <p:cNvPr id="11276" name="Line 12"/>
          <p:cNvSpPr>
            <a:spLocks noChangeShapeType="1"/>
          </p:cNvSpPr>
          <p:nvPr/>
        </p:nvSpPr>
        <p:spPr bwMode="auto">
          <a:xfrm flipH="1">
            <a:off x="3276600" y="3886200"/>
            <a:ext cx="1600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1277" name="Line 13"/>
          <p:cNvSpPr>
            <a:spLocks noChangeShapeType="1"/>
          </p:cNvSpPr>
          <p:nvPr/>
        </p:nvSpPr>
        <p:spPr bwMode="auto">
          <a:xfrm flipH="1">
            <a:off x="3124200" y="4038600"/>
            <a:ext cx="1752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1278" name="Line 14"/>
          <p:cNvSpPr>
            <a:spLocks noChangeShapeType="1"/>
          </p:cNvSpPr>
          <p:nvPr/>
        </p:nvSpPr>
        <p:spPr bwMode="auto">
          <a:xfrm flipV="1">
            <a:off x="3124200" y="1066800"/>
            <a:ext cx="0" cy="297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1279" name="Line 15"/>
          <p:cNvSpPr>
            <a:spLocks noChangeShapeType="1"/>
          </p:cNvSpPr>
          <p:nvPr/>
        </p:nvSpPr>
        <p:spPr bwMode="auto">
          <a:xfrm flipV="1">
            <a:off x="3276600" y="1219200"/>
            <a:ext cx="0" cy="2667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1280" name="Line 16"/>
          <p:cNvSpPr>
            <a:spLocks noChangeShapeType="1"/>
          </p:cNvSpPr>
          <p:nvPr/>
        </p:nvSpPr>
        <p:spPr bwMode="auto">
          <a:xfrm>
            <a:off x="3124200" y="1066800"/>
            <a:ext cx="2286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1281" name="Line 17"/>
          <p:cNvSpPr>
            <a:spLocks noChangeShapeType="1"/>
          </p:cNvSpPr>
          <p:nvPr/>
        </p:nvSpPr>
        <p:spPr bwMode="auto">
          <a:xfrm>
            <a:off x="3276600" y="1219200"/>
            <a:ext cx="2133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1282" name="Text Box 18"/>
          <p:cNvSpPr txBox="1">
            <a:spLocks noChangeArrowheads="1"/>
          </p:cNvSpPr>
          <p:nvPr/>
        </p:nvSpPr>
        <p:spPr bwMode="auto">
          <a:xfrm>
            <a:off x="5410200" y="914401"/>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LONGEN</a:t>
            </a:r>
          </a:p>
        </p:txBody>
      </p:sp>
      <p:sp>
        <p:nvSpPr>
          <p:cNvPr id="11283" name="Line 19"/>
          <p:cNvSpPr>
            <a:spLocks noChangeShapeType="1"/>
          </p:cNvSpPr>
          <p:nvPr/>
        </p:nvSpPr>
        <p:spPr bwMode="auto">
          <a:xfrm>
            <a:off x="6553200" y="1066800"/>
            <a:ext cx="1676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1284" name="Line 20"/>
          <p:cNvSpPr>
            <a:spLocks noChangeShapeType="1"/>
          </p:cNvSpPr>
          <p:nvPr/>
        </p:nvSpPr>
        <p:spPr bwMode="auto">
          <a:xfrm>
            <a:off x="6553200" y="1219200"/>
            <a:ext cx="152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1285" name="Line 21"/>
          <p:cNvSpPr>
            <a:spLocks noChangeShapeType="1"/>
          </p:cNvSpPr>
          <p:nvPr/>
        </p:nvSpPr>
        <p:spPr bwMode="auto">
          <a:xfrm>
            <a:off x="8229600" y="10668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1286" name="Line 22"/>
          <p:cNvSpPr>
            <a:spLocks noChangeShapeType="1"/>
          </p:cNvSpPr>
          <p:nvPr/>
        </p:nvSpPr>
        <p:spPr bwMode="auto">
          <a:xfrm>
            <a:off x="8077200" y="1219200"/>
            <a:ext cx="0" cy="1219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1287" name="Line 23"/>
          <p:cNvSpPr>
            <a:spLocks noChangeShapeType="1"/>
          </p:cNvSpPr>
          <p:nvPr/>
        </p:nvSpPr>
        <p:spPr bwMode="auto">
          <a:xfrm flipH="1">
            <a:off x="7239000" y="2438400"/>
            <a:ext cx="838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1288" name="Line 24"/>
          <p:cNvSpPr>
            <a:spLocks noChangeShapeType="1"/>
          </p:cNvSpPr>
          <p:nvPr/>
        </p:nvSpPr>
        <p:spPr bwMode="auto">
          <a:xfrm>
            <a:off x="7239000" y="2590800"/>
            <a:ext cx="99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1289" name="Text Box 25"/>
          <p:cNvSpPr txBox="1">
            <a:spLocks noChangeArrowheads="1"/>
          </p:cNvSpPr>
          <p:nvPr/>
        </p:nvSpPr>
        <p:spPr bwMode="auto">
          <a:xfrm>
            <a:off x="2438400" y="304801"/>
            <a:ext cx="434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KLEINE BLOEDSOMLOOP</a:t>
            </a:r>
          </a:p>
        </p:txBody>
      </p:sp>
    </p:spTree>
    <p:extLst>
      <p:ext uri="{BB962C8B-B14F-4D97-AF65-F5344CB8AC3E}">
        <p14:creationId xmlns:p14="http://schemas.microsoft.com/office/powerpoint/2010/main" val="2415095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4876800" y="2133600"/>
            <a:ext cx="2362200" cy="2133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6147" name="Line 3"/>
          <p:cNvSpPr>
            <a:spLocks noChangeShapeType="1"/>
          </p:cNvSpPr>
          <p:nvPr/>
        </p:nvSpPr>
        <p:spPr bwMode="auto">
          <a:xfrm>
            <a:off x="6019800" y="2133600"/>
            <a:ext cx="0" cy="213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6148" name="Line 4"/>
          <p:cNvSpPr>
            <a:spLocks noChangeShapeType="1"/>
          </p:cNvSpPr>
          <p:nvPr/>
        </p:nvSpPr>
        <p:spPr bwMode="auto">
          <a:xfrm>
            <a:off x="4876800" y="2971800"/>
            <a:ext cx="5334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6149" name="Line 5"/>
          <p:cNvSpPr>
            <a:spLocks noChangeShapeType="1"/>
          </p:cNvSpPr>
          <p:nvPr/>
        </p:nvSpPr>
        <p:spPr bwMode="auto">
          <a:xfrm flipH="1">
            <a:off x="5638800" y="2895600"/>
            <a:ext cx="3810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6150" name="Line 6"/>
          <p:cNvSpPr>
            <a:spLocks noChangeShapeType="1"/>
          </p:cNvSpPr>
          <p:nvPr/>
        </p:nvSpPr>
        <p:spPr bwMode="auto">
          <a:xfrm>
            <a:off x="6019800" y="2895600"/>
            <a:ext cx="5334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6151" name="Line 7"/>
          <p:cNvSpPr>
            <a:spLocks noChangeShapeType="1"/>
          </p:cNvSpPr>
          <p:nvPr/>
        </p:nvSpPr>
        <p:spPr bwMode="auto">
          <a:xfrm flipV="1">
            <a:off x="6781800" y="2819400"/>
            <a:ext cx="4572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6152" name="Text Box 8"/>
          <p:cNvSpPr txBox="1">
            <a:spLocks noChangeArrowheads="1"/>
          </p:cNvSpPr>
          <p:nvPr/>
        </p:nvSpPr>
        <p:spPr bwMode="auto">
          <a:xfrm>
            <a:off x="5181600" y="3657600"/>
            <a:ext cx="762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RK</a:t>
            </a:r>
          </a:p>
        </p:txBody>
      </p:sp>
      <p:sp>
        <p:nvSpPr>
          <p:cNvPr id="6153" name="Text Box 9"/>
          <p:cNvSpPr txBox="1">
            <a:spLocks noChangeArrowheads="1"/>
          </p:cNvSpPr>
          <p:nvPr/>
        </p:nvSpPr>
        <p:spPr bwMode="auto">
          <a:xfrm>
            <a:off x="6324600" y="3657600"/>
            <a:ext cx="609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LK</a:t>
            </a:r>
          </a:p>
        </p:txBody>
      </p:sp>
      <p:sp>
        <p:nvSpPr>
          <p:cNvPr id="6154" name="Text Box 10"/>
          <p:cNvSpPr txBox="1">
            <a:spLocks noChangeArrowheads="1"/>
          </p:cNvSpPr>
          <p:nvPr/>
        </p:nvSpPr>
        <p:spPr bwMode="auto">
          <a:xfrm>
            <a:off x="5181600" y="2514600"/>
            <a:ext cx="609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RB</a:t>
            </a:r>
          </a:p>
        </p:txBody>
      </p:sp>
      <p:sp>
        <p:nvSpPr>
          <p:cNvPr id="6155" name="Text Box 11"/>
          <p:cNvSpPr txBox="1">
            <a:spLocks noChangeArrowheads="1"/>
          </p:cNvSpPr>
          <p:nvPr/>
        </p:nvSpPr>
        <p:spPr bwMode="auto">
          <a:xfrm>
            <a:off x="6400800" y="2514600"/>
            <a:ext cx="609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LB</a:t>
            </a:r>
          </a:p>
        </p:txBody>
      </p:sp>
      <p:sp>
        <p:nvSpPr>
          <p:cNvPr id="6156" name="Line 12"/>
          <p:cNvSpPr>
            <a:spLocks noChangeShapeType="1"/>
          </p:cNvSpPr>
          <p:nvPr/>
        </p:nvSpPr>
        <p:spPr bwMode="auto">
          <a:xfrm flipH="1">
            <a:off x="3276600" y="3886200"/>
            <a:ext cx="1600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6157" name="Line 13"/>
          <p:cNvSpPr>
            <a:spLocks noChangeShapeType="1"/>
          </p:cNvSpPr>
          <p:nvPr/>
        </p:nvSpPr>
        <p:spPr bwMode="auto">
          <a:xfrm flipH="1">
            <a:off x="3124200" y="4038600"/>
            <a:ext cx="1752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6158" name="Line 14"/>
          <p:cNvSpPr>
            <a:spLocks noChangeShapeType="1"/>
          </p:cNvSpPr>
          <p:nvPr/>
        </p:nvSpPr>
        <p:spPr bwMode="auto">
          <a:xfrm flipV="1">
            <a:off x="3124200" y="1066800"/>
            <a:ext cx="0" cy="297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6159" name="Line 15"/>
          <p:cNvSpPr>
            <a:spLocks noChangeShapeType="1"/>
          </p:cNvSpPr>
          <p:nvPr/>
        </p:nvSpPr>
        <p:spPr bwMode="auto">
          <a:xfrm flipV="1">
            <a:off x="3276600" y="1219200"/>
            <a:ext cx="0" cy="2667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6160" name="Line 16"/>
          <p:cNvSpPr>
            <a:spLocks noChangeShapeType="1"/>
          </p:cNvSpPr>
          <p:nvPr/>
        </p:nvSpPr>
        <p:spPr bwMode="auto">
          <a:xfrm>
            <a:off x="3124200" y="1066800"/>
            <a:ext cx="2286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6161" name="Line 17"/>
          <p:cNvSpPr>
            <a:spLocks noChangeShapeType="1"/>
          </p:cNvSpPr>
          <p:nvPr/>
        </p:nvSpPr>
        <p:spPr bwMode="auto">
          <a:xfrm>
            <a:off x="3276600" y="1219200"/>
            <a:ext cx="2133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6162" name="Text Box 18"/>
          <p:cNvSpPr txBox="1">
            <a:spLocks noChangeArrowheads="1"/>
          </p:cNvSpPr>
          <p:nvPr/>
        </p:nvSpPr>
        <p:spPr bwMode="auto">
          <a:xfrm>
            <a:off x="5410200" y="914401"/>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LONGEN</a:t>
            </a:r>
          </a:p>
        </p:txBody>
      </p:sp>
      <p:sp>
        <p:nvSpPr>
          <p:cNvPr id="6163" name="Line 19"/>
          <p:cNvSpPr>
            <a:spLocks noChangeShapeType="1"/>
          </p:cNvSpPr>
          <p:nvPr/>
        </p:nvSpPr>
        <p:spPr bwMode="auto">
          <a:xfrm>
            <a:off x="6553200" y="1066800"/>
            <a:ext cx="1676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6164" name="Line 20"/>
          <p:cNvSpPr>
            <a:spLocks noChangeShapeType="1"/>
          </p:cNvSpPr>
          <p:nvPr/>
        </p:nvSpPr>
        <p:spPr bwMode="auto">
          <a:xfrm>
            <a:off x="6553200" y="1219200"/>
            <a:ext cx="152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6165" name="Line 21"/>
          <p:cNvSpPr>
            <a:spLocks noChangeShapeType="1"/>
          </p:cNvSpPr>
          <p:nvPr/>
        </p:nvSpPr>
        <p:spPr bwMode="auto">
          <a:xfrm>
            <a:off x="8229600" y="10668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6166" name="Line 22"/>
          <p:cNvSpPr>
            <a:spLocks noChangeShapeType="1"/>
          </p:cNvSpPr>
          <p:nvPr/>
        </p:nvSpPr>
        <p:spPr bwMode="auto">
          <a:xfrm>
            <a:off x="8077200" y="1219200"/>
            <a:ext cx="0" cy="1219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6167" name="Line 23"/>
          <p:cNvSpPr>
            <a:spLocks noChangeShapeType="1"/>
          </p:cNvSpPr>
          <p:nvPr/>
        </p:nvSpPr>
        <p:spPr bwMode="auto">
          <a:xfrm flipH="1">
            <a:off x="7239000" y="2438400"/>
            <a:ext cx="838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6168" name="Line 24"/>
          <p:cNvSpPr>
            <a:spLocks noChangeShapeType="1"/>
          </p:cNvSpPr>
          <p:nvPr/>
        </p:nvSpPr>
        <p:spPr bwMode="auto">
          <a:xfrm>
            <a:off x="7239000" y="2590800"/>
            <a:ext cx="99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6169" name="Text Box 25"/>
          <p:cNvSpPr txBox="1">
            <a:spLocks noChangeArrowheads="1"/>
          </p:cNvSpPr>
          <p:nvPr/>
        </p:nvSpPr>
        <p:spPr bwMode="auto">
          <a:xfrm>
            <a:off x="2133600" y="5486400"/>
            <a:ext cx="2895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RK – LONGEN - LB</a:t>
            </a:r>
          </a:p>
        </p:txBody>
      </p:sp>
      <p:sp>
        <p:nvSpPr>
          <p:cNvPr id="6170" name="Text Box 26"/>
          <p:cNvSpPr txBox="1">
            <a:spLocks noChangeArrowheads="1"/>
          </p:cNvSpPr>
          <p:nvPr/>
        </p:nvSpPr>
        <p:spPr bwMode="auto">
          <a:xfrm>
            <a:off x="2209800" y="304801"/>
            <a:ext cx="457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KLEINE BLOEDSOMLOOP</a:t>
            </a:r>
          </a:p>
        </p:txBody>
      </p:sp>
    </p:spTree>
    <p:extLst>
      <p:ext uri="{BB962C8B-B14F-4D97-AF65-F5344CB8AC3E}">
        <p14:creationId xmlns:p14="http://schemas.microsoft.com/office/powerpoint/2010/main" val="1832666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4876800" y="2133600"/>
            <a:ext cx="2362200" cy="2133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8195" name="Line 3"/>
          <p:cNvSpPr>
            <a:spLocks noChangeShapeType="1"/>
          </p:cNvSpPr>
          <p:nvPr/>
        </p:nvSpPr>
        <p:spPr bwMode="auto">
          <a:xfrm>
            <a:off x="6019800" y="2133600"/>
            <a:ext cx="0" cy="213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8196" name="Line 4"/>
          <p:cNvSpPr>
            <a:spLocks noChangeShapeType="1"/>
          </p:cNvSpPr>
          <p:nvPr/>
        </p:nvSpPr>
        <p:spPr bwMode="auto">
          <a:xfrm>
            <a:off x="4876800" y="2971800"/>
            <a:ext cx="5334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8197" name="Line 5"/>
          <p:cNvSpPr>
            <a:spLocks noChangeShapeType="1"/>
          </p:cNvSpPr>
          <p:nvPr/>
        </p:nvSpPr>
        <p:spPr bwMode="auto">
          <a:xfrm flipH="1">
            <a:off x="5638800" y="2895600"/>
            <a:ext cx="3810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8198" name="Line 6"/>
          <p:cNvSpPr>
            <a:spLocks noChangeShapeType="1"/>
          </p:cNvSpPr>
          <p:nvPr/>
        </p:nvSpPr>
        <p:spPr bwMode="auto">
          <a:xfrm>
            <a:off x="6019800" y="2895600"/>
            <a:ext cx="5334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8199" name="Line 7"/>
          <p:cNvSpPr>
            <a:spLocks noChangeShapeType="1"/>
          </p:cNvSpPr>
          <p:nvPr/>
        </p:nvSpPr>
        <p:spPr bwMode="auto">
          <a:xfrm flipV="1">
            <a:off x="6781800" y="2819400"/>
            <a:ext cx="4572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8200" name="Text Box 8"/>
          <p:cNvSpPr txBox="1">
            <a:spLocks noChangeArrowheads="1"/>
          </p:cNvSpPr>
          <p:nvPr/>
        </p:nvSpPr>
        <p:spPr bwMode="auto">
          <a:xfrm>
            <a:off x="5181600" y="3657600"/>
            <a:ext cx="762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RK</a:t>
            </a:r>
          </a:p>
        </p:txBody>
      </p:sp>
      <p:sp>
        <p:nvSpPr>
          <p:cNvPr id="8201" name="Text Box 9"/>
          <p:cNvSpPr txBox="1">
            <a:spLocks noChangeArrowheads="1"/>
          </p:cNvSpPr>
          <p:nvPr/>
        </p:nvSpPr>
        <p:spPr bwMode="auto">
          <a:xfrm>
            <a:off x="6324600" y="3657600"/>
            <a:ext cx="609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LK</a:t>
            </a:r>
          </a:p>
        </p:txBody>
      </p:sp>
      <p:sp>
        <p:nvSpPr>
          <p:cNvPr id="8202" name="Text Box 10"/>
          <p:cNvSpPr txBox="1">
            <a:spLocks noChangeArrowheads="1"/>
          </p:cNvSpPr>
          <p:nvPr/>
        </p:nvSpPr>
        <p:spPr bwMode="auto">
          <a:xfrm>
            <a:off x="5181600" y="2514600"/>
            <a:ext cx="609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RB</a:t>
            </a:r>
          </a:p>
        </p:txBody>
      </p:sp>
      <p:sp>
        <p:nvSpPr>
          <p:cNvPr id="8203" name="Text Box 11"/>
          <p:cNvSpPr txBox="1">
            <a:spLocks noChangeArrowheads="1"/>
          </p:cNvSpPr>
          <p:nvPr/>
        </p:nvSpPr>
        <p:spPr bwMode="auto">
          <a:xfrm>
            <a:off x="6400800" y="2514600"/>
            <a:ext cx="609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LB</a:t>
            </a:r>
          </a:p>
        </p:txBody>
      </p:sp>
      <p:sp>
        <p:nvSpPr>
          <p:cNvPr id="8204" name="Line 12"/>
          <p:cNvSpPr>
            <a:spLocks noChangeShapeType="1"/>
          </p:cNvSpPr>
          <p:nvPr/>
        </p:nvSpPr>
        <p:spPr bwMode="auto">
          <a:xfrm flipH="1">
            <a:off x="3276600" y="3886200"/>
            <a:ext cx="1600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8205" name="Line 13"/>
          <p:cNvSpPr>
            <a:spLocks noChangeShapeType="1"/>
          </p:cNvSpPr>
          <p:nvPr/>
        </p:nvSpPr>
        <p:spPr bwMode="auto">
          <a:xfrm flipH="1">
            <a:off x="3124200" y="4038600"/>
            <a:ext cx="1752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8206" name="Line 14"/>
          <p:cNvSpPr>
            <a:spLocks noChangeShapeType="1"/>
          </p:cNvSpPr>
          <p:nvPr/>
        </p:nvSpPr>
        <p:spPr bwMode="auto">
          <a:xfrm flipV="1">
            <a:off x="3124200" y="1066800"/>
            <a:ext cx="0" cy="297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8207" name="Line 15"/>
          <p:cNvSpPr>
            <a:spLocks noChangeShapeType="1"/>
          </p:cNvSpPr>
          <p:nvPr/>
        </p:nvSpPr>
        <p:spPr bwMode="auto">
          <a:xfrm flipV="1">
            <a:off x="3276600" y="1219200"/>
            <a:ext cx="0" cy="2667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8208" name="Line 16"/>
          <p:cNvSpPr>
            <a:spLocks noChangeShapeType="1"/>
          </p:cNvSpPr>
          <p:nvPr/>
        </p:nvSpPr>
        <p:spPr bwMode="auto">
          <a:xfrm>
            <a:off x="3124200" y="1066800"/>
            <a:ext cx="2286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8209" name="Line 17"/>
          <p:cNvSpPr>
            <a:spLocks noChangeShapeType="1"/>
          </p:cNvSpPr>
          <p:nvPr/>
        </p:nvSpPr>
        <p:spPr bwMode="auto">
          <a:xfrm>
            <a:off x="3276600" y="1219200"/>
            <a:ext cx="2133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8210" name="Text Box 18"/>
          <p:cNvSpPr txBox="1">
            <a:spLocks noChangeArrowheads="1"/>
          </p:cNvSpPr>
          <p:nvPr/>
        </p:nvSpPr>
        <p:spPr bwMode="auto">
          <a:xfrm>
            <a:off x="5410200" y="914401"/>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LONGEN</a:t>
            </a:r>
          </a:p>
        </p:txBody>
      </p:sp>
      <p:sp>
        <p:nvSpPr>
          <p:cNvPr id="8211" name="Line 19"/>
          <p:cNvSpPr>
            <a:spLocks noChangeShapeType="1"/>
          </p:cNvSpPr>
          <p:nvPr/>
        </p:nvSpPr>
        <p:spPr bwMode="auto">
          <a:xfrm>
            <a:off x="6553200" y="1066800"/>
            <a:ext cx="1676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8212" name="Line 20"/>
          <p:cNvSpPr>
            <a:spLocks noChangeShapeType="1"/>
          </p:cNvSpPr>
          <p:nvPr/>
        </p:nvSpPr>
        <p:spPr bwMode="auto">
          <a:xfrm>
            <a:off x="6553200" y="1219200"/>
            <a:ext cx="152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8213" name="Line 21"/>
          <p:cNvSpPr>
            <a:spLocks noChangeShapeType="1"/>
          </p:cNvSpPr>
          <p:nvPr/>
        </p:nvSpPr>
        <p:spPr bwMode="auto">
          <a:xfrm>
            <a:off x="8229600" y="10668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8214" name="Line 22"/>
          <p:cNvSpPr>
            <a:spLocks noChangeShapeType="1"/>
          </p:cNvSpPr>
          <p:nvPr/>
        </p:nvSpPr>
        <p:spPr bwMode="auto">
          <a:xfrm>
            <a:off x="8077200" y="1219200"/>
            <a:ext cx="0" cy="1219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8215" name="Line 23"/>
          <p:cNvSpPr>
            <a:spLocks noChangeShapeType="1"/>
          </p:cNvSpPr>
          <p:nvPr/>
        </p:nvSpPr>
        <p:spPr bwMode="auto">
          <a:xfrm flipH="1">
            <a:off x="7239000" y="2438400"/>
            <a:ext cx="838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8216" name="Line 24"/>
          <p:cNvSpPr>
            <a:spLocks noChangeShapeType="1"/>
          </p:cNvSpPr>
          <p:nvPr/>
        </p:nvSpPr>
        <p:spPr bwMode="auto">
          <a:xfrm>
            <a:off x="7239000" y="2590800"/>
            <a:ext cx="99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8217" name="Text Box 25"/>
          <p:cNvSpPr txBox="1">
            <a:spLocks noChangeArrowheads="1"/>
          </p:cNvSpPr>
          <p:nvPr/>
        </p:nvSpPr>
        <p:spPr bwMode="auto">
          <a:xfrm>
            <a:off x="2133600" y="5486400"/>
            <a:ext cx="2895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RK – LONGEN - LB</a:t>
            </a:r>
          </a:p>
        </p:txBody>
      </p:sp>
      <p:sp>
        <p:nvSpPr>
          <p:cNvPr id="8219" name="Line 27"/>
          <p:cNvSpPr>
            <a:spLocks noChangeShapeType="1"/>
          </p:cNvSpPr>
          <p:nvPr/>
        </p:nvSpPr>
        <p:spPr bwMode="auto">
          <a:xfrm flipH="1">
            <a:off x="3200400" y="3962400"/>
            <a:ext cx="1828800" cy="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8222" name="Line 30"/>
          <p:cNvSpPr>
            <a:spLocks noChangeShapeType="1"/>
          </p:cNvSpPr>
          <p:nvPr/>
        </p:nvSpPr>
        <p:spPr bwMode="auto">
          <a:xfrm flipV="1">
            <a:off x="3200400" y="1143000"/>
            <a:ext cx="0" cy="281940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8223" name="Line 31"/>
          <p:cNvSpPr>
            <a:spLocks noChangeShapeType="1"/>
          </p:cNvSpPr>
          <p:nvPr/>
        </p:nvSpPr>
        <p:spPr bwMode="auto">
          <a:xfrm>
            <a:off x="3200400" y="1143000"/>
            <a:ext cx="2209800" cy="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8225" name="Line 33"/>
          <p:cNvSpPr>
            <a:spLocks noChangeShapeType="1"/>
          </p:cNvSpPr>
          <p:nvPr/>
        </p:nvSpPr>
        <p:spPr bwMode="auto">
          <a:xfrm>
            <a:off x="6553200" y="1143000"/>
            <a:ext cx="16002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8226" name="Line 34"/>
          <p:cNvSpPr>
            <a:spLocks noChangeShapeType="1"/>
          </p:cNvSpPr>
          <p:nvPr/>
        </p:nvSpPr>
        <p:spPr bwMode="auto">
          <a:xfrm>
            <a:off x="8153400" y="1143000"/>
            <a:ext cx="0" cy="13716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8227" name="Line 35"/>
          <p:cNvSpPr>
            <a:spLocks noChangeShapeType="1"/>
          </p:cNvSpPr>
          <p:nvPr/>
        </p:nvSpPr>
        <p:spPr bwMode="auto">
          <a:xfrm flipH="1">
            <a:off x="7010400" y="2514600"/>
            <a:ext cx="11430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8228" name="Text Box 36"/>
          <p:cNvSpPr txBox="1">
            <a:spLocks noChangeArrowheads="1"/>
          </p:cNvSpPr>
          <p:nvPr/>
        </p:nvSpPr>
        <p:spPr bwMode="auto">
          <a:xfrm>
            <a:off x="2209800" y="381001"/>
            <a:ext cx="434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KLEINE BLOEDSOMLOOP</a:t>
            </a:r>
          </a:p>
        </p:txBody>
      </p:sp>
    </p:spTree>
    <p:extLst>
      <p:ext uri="{BB962C8B-B14F-4D97-AF65-F5344CB8AC3E}">
        <p14:creationId xmlns:p14="http://schemas.microsoft.com/office/powerpoint/2010/main" val="30516236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4876800" y="2133600"/>
            <a:ext cx="2362200" cy="2133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7171" name="Line 3"/>
          <p:cNvSpPr>
            <a:spLocks noChangeShapeType="1"/>
          </p:cNvSpPr>
          <p:nvPr/>
        </p:nvSpPr>
        <p:spPr bwMode="auto">
          <a:xfrm>
            <a:off x="6019800" y="2133600"/>
            <a:ext cx="0" cy="213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7172" name="Line 4"/>
          <p:cNvSpPr>
            <a:spLocks noChangeShapeType="1"/>
          </p:cNvSpPr>
          <p:nvPr/>
        </p:nvSpPr>
        <p:spPr bwMode="auto">
          <a:xfrm>
            <a:off x="4876800" y="2971800"/>
            <a:ext cx="5334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7173" name="Line 5"/>
          <p:cNvSpPr>
            <a:spLocks noChangeShapeType="1"/>
          </p:cNvSpPr>
          <p:nvPr/>
        </p:nvSpPr>
        <p:spPr bwMode="auto">
          <a:xfrm flipH="1">
            <a:off x="5638800" y="2895600"/>
            <a:ext cx="3810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7174" name="Line 6"/>
          <p:cNvSpPr>
            <a:spLocks noChangeShapeType="1"/>
          </p:cNvSpPr>
          <p:nvPr/>
        </p:nvSpPr>
        <p:spPr bwMode="auto">
          <a:xfrm>
            <a:off x="6019800" y="2895600"/>
            <a:ext cx="5334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7175" name="Line 7"/>
          <p:cNvSpPr>
            <a:spLocks noChangeShapeType="1"/>
          </p:cNvSpPr>
          <p:nvPr/>
        </p:nvSpPr>
        <p:spPr bwMode="auto">
          <a:xfrm flipV="1">
            <a:off x="6781800" y="2819400"/>
            <a:ext cx="4572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7176" name="Text Box 8"/>
          <p:cNvSpPr txBox="1">
            <a:spLocks noChangeArrowheads="1"/>
          </p:cNvSpPr>
          <p:nvPr/>
        </p:nvSpPr>
        <p:spPr bwMode="auto">
          <a:xfrm>
            <a:off x="5181600" y="3657600"/>
            <a:ext cx="762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RK</a:t>
            </a:r>
          </a:p>
        </p:txBody>
      </p:sp>
      <p:sp>
        <p:nvSpPr>
          <p:cNvPr id="7177" name="Text Box 9"/>
          <p:cNvSpPr txBox="1">
            <a:spLocks noChangeArrowheads="1"/>
          </p:cNvSpPr>
          <p:nvPr/>
        </p:nvSpPr>
        <p:spPr bwMode="auto">
          <a:xfrm>
            <a:off x="6324600" y="3657600"/>
            <a:ext cx="609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LK</a:t>
            </a:r>
          </a:p>
        </p:txBody>
      </p:sp>
      <p:sp>
        <p:nvSpPr>
          <p:cNvPr id="7178" name="Text Box 10"/>
          <p:cNvSpPr txBox="1">
            <a:spLocks noChangeArrowheads="1"/>
          </p:cNvSpPr>
          <p:nvPr/>
        </p:nvSpPr>
        <p:spPr bwMode="auto">
          <a:xfrm>
            <a:off x="5181600" y="2514600"/>
            <a:ext cx="609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RB</a:t>
            </a:r>
          </a:p>
        </p:txBody>
      </p:sp>
      <p:sp>
        <p:nvSpPr>
          <p:cNvPr id="7179" name="Text Box 11"/>
          <p:cNvSpPr txBox="1">
            <a:spLocks noChangeArrowheads="1"/>
          </p:cNvSpPr>
          <p:nvPr/>
        </p:nvSpPr>
        <p:spPr bwMode="auto">
          <a:xfrm>
            <a:off x="6400800" y="2514600"/>
            <a:ext cx="609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LB</a:t>
            </a:r>
          </a:p>
        </p:txBody>
      </p:sp>
      <p:sp>
        <p:nvSpPr>
          <p:cNvPr id="7186" name="Text Box 18"/>
          <p:cNvSpPr txBox="1">
            <a:spLocks noChangeArrowheads="1"/>
          </p:cNvSpPr>
          <p:nvPr/>
        </p:nvSpPr>
        <p:spPr bwMode="auto">
          <a:xfrm>
            <a:off x="5410200" y="914401"/>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LONGEN</a:t>
            </a:r>
          </a:p>
        </p:txBody>
      </p:sp>
      <p:sp>
        <p:nvSpPr>
          <p:cNvPr id="7193" name="Text Box 25"/>
          <p:cNvSpPr txBox="1">
            <a:spLocks noChangeArrowheads="1"/>
          </p:cNvSpPr>
          <p:nvPr/>
        </p:nvSpPr>
        <p:spPr bwMode="auto">
          <a:xfrm>
            <a:off x="2133600" y="5486400"/>
            <a:ext cx="2895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nl-NL" altLang="nl-NL"/>
          </a:p>
        </p:txBody>
      </p:sp>
      <p:sp>
        <p:nvSpPr>
          <p:cNvPr id="7194" name="Line 26"/>
          <p:cNvSpPr>
            <a:spLocks noChangeShapeType="1"/>
          </p:cNvSpPr>
          <p:nvPr/>
        </p:nvSpPr>
        <p:spPr bwMode="auto">
          <a:xfrm>
            <a:off x="7239000" y="3886200"/>
            <a:ext cx="99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7195" name="Line 27"/>
          <p:cNvSpPr>
            <a:spLocks noChangeShapeType="1"/>
          </p:cNvSpPr>
          <p:nvPr/>
        </p:nvSpPr>
        <p:spPr bwMode="auto">
          <a:xfrm>
            <a:off x="7239000" y="4038600"/>
            <a:ext cx="838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7196" name="Line 28"/>
          <p:cNvSpPr>
            <a:spLocks noChangeShapeType="1"/>
          </p:cNvSpPr>
          <p:nvPr/>
        </p:nvSpPr>
        <p:spPr bwMode="auto">
          <a:xfrm>
            <a:off x="8229600" y="3886200"/>
            <a:ext cx="0" cy="1143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7197" name="Line 29"/>
          <p:cNvSpPr>
            <a:spLocks noChangeShapeType="1"/>
          </p:cNvSpPr>
          <p:nvPr/>
        </p:nvSpPr>
        <p:spPr bwMode="auto">
          <a:xfrm>
            <a:off x="8077200" y="4038600"/>
            <a:ext cx="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7198" name="Line 30"/>
          <p:cNvSpPr>
            <a:spLocks noChangeShapeType="1"/>
          </p:cNvSpPr>
          <p:nvPr/>
        </p:nvSpPr>
        <p:spPr bwMode="auto">
          <a:xfrm flipH="1">
            <a:off x="6705600" y="5029200"/>
            <a:ext cx="152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7199" name="Line 31"/>
          <p:cNvSpPr>
            <a:spLocks noChangeShapeType="1"/>
          </p:cNvSpPr>
          <p:nvPr/>
        </p:nvSpPr>
        <p:spPr bwMode="auto">
          <a:xfrm flipH="1">
            <a:off x="6781800" y="4876800"/>
            <a:ext cx="1295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7200" name="Text Box 32"/>
          <p:cNvSpPr txBox="1">
            <a:spLocks noChangeArrowheads="1"/>
          </p:cNvSpPr>
          <p:nvPr/>
        </p:nvSpPr>
        <p:spPr bwMode="auto">
          <a:xfrm>
            <a:off x="5410200" y="4724401"/>
            <a:ext cx="1905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ORGANEN</a:t>
            </a:r>
          </a:p>
        </p:txBody>
      </p:sp>
      <p:sp>
        <p:nvSpPr>
          <p:cNvPr id="7201" name="Line 33"/>
          <p:cNvSpPr>
            <a:spLocks noChangeShapeType="1"/>
          </p:cNvSpPr>
          <p:nvPr/>
        </p:nvSpPr>
        <p:spPr bwMode="auto">
          <a:xfrm flipH="1">
            <a:off x="4343400" y="4876800"/>
            <a:ext cx="99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7202" name="Line 34"/>
          <p:cNvSpPr>
            <a:spLocks noChangeShapeType="1"/>
          </p:cNvSpPr>
          <p:nvPr/>
        </p:nvSpPr>
        <p:spPr bwMode="auto">
          <a:xfrm flipV="1">
            <a:off x="4343400" y="41910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7203" name="Line 35"/>
          <p:cNvSpPr>
            <a:spLocks noChangeShapeType="1"/>
          </p:cNvSpPr>
          <p:nvPr/>
        </p:nvSpPr>
        <p:spPr bwMode="auto">
          <a:xfrm flipV="1">
            <a:off x="4343400" y="4114800"/>
            <a:ext cx="1524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7204" name="Line 36"/>
          <p:cNvSpPr>
            <a:spLocks noChangeShapeType="1"/>
          </p:cNvSpPr>
          <p:nvPr/>
        </p:nvSpPr>
        <p:spPr bwMode="auto">
          <a:xfrm flipV="1">
            <a:off x="4495800" y="40386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7205" name="Line 37"/>
          <p:cNvSpPr>
            <a:spLocks noChangeShapeType="1"/>
          </p:cNvSpPr>
          <p:nvPr/>
        </p:nvSpPr>
        <p:spPr bwMode="auto">
          <a:xfrm flipV="1">
            <a:off x="4495800" y="37338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7207" name="Line 39"/>
          <p:cNvSpPr>
            <a:spLocks noChangeShapeType="1"/>
          </p:cNvSpPr>
          <p:nvPr/>
        </p:nvSpPr>
        <p:spPr bwMode="auto">
          <a:xfrm flipH="1" flipV="1">
            <a:off x="4343400" y="3581400"/>
            <a:ext cx="1524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7208" name="Line 40"/>
          <p:cNvSpPr>
            <a:spLocks noChangeShapeType="1"/>
          </p:cNvSpPr>
          <p:nvPr/>
        </p:nvSpPr>
        <p:spPr bwMode="auto">
          <a:xfrm flipV="1">
            <a:off x="4343400" y="2667000"/>
            <a:ext cx="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7210" name="Line 42"/>
          <p:cNvSpPr>
            <a:spLocks noChangeShapeType="1"/>
          </p:cNvSpPr>
          <p:nvPr/>
        </p:nvSpPr>
        <p:spPr bwMode="auto">
          <a:xfrm>
            <a:off x="4343400" y="2667000"/>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7211" name="Line 43"/>
          <p:cNvSpPr>
            <a:spLocks noChangeShapeType="1"/>
          </p:cNvSpPr>
          <p:nvPr/>
        </p:nvSpPr>
        <p:spPr bwMode="auto">
          <a:xfrm flipH="1">
            <a:off x="4191000" y="5029200"/>
            <a:ext cx="1219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7212" name="Line 44"/>
          <p:cNvSpPr>
            <a:spLocks noChangeShapeType="1"/>
          </p:cNvSpPr>
          <p:nvPr/>
        </p:nvSpPr>
        <p:spPr bwMode="auto">
          <a:xfrm flipV="1">
            <a:off x="4191000" y="4191000"/>
            <a:ext cx="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7213" name="Line 45"/>
          <p:cNvSpPr>
            <a:spLocks noChangeShapeType="1"/>
          </p:cNvSpPr>
          <p:nvPr/>
        </p:nvSpPr>
        <p:spPr bwMode="auto">
          <a:xfrm flipV="1">
            <a:off x="4191000" y="4114800"/>
            <a:ext cx="762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7216" name="Line 48"/>
          <p:cNvSpPr>
            <a:spLocks noChangeShapeType="1"/>
          </p:cNvSpPr>
          <p:nvPr/>
        </p:nvSpPr>
        <p:spPr bwMode="auto">
          <a:xfrm flipV="1">
            <a:off x="4343400" y="3810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7217" name="Line 49"/>
          <p:cNvSpPr>
            <a:spLocks noChangeShapeType="1"/>
          </p:cNvSpPr>
          <p:nvPr/>
        </p:nvSpPr>
        <p:spPr bwMode="auto">
          <a:xfrm flipH="1" flipV="1">
            <a:off x="4191000" y="3581400"/>
            <a:ext cx="1524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7218" name="Line 50"/>
          <p:cNvSpPr>
            <a:spLocks noChangeShapeType="1"/>
          </p:cNvSpPr>
          <p:nvPr/>
        </p:nvSpPr>
        <p:spPr bwMode="auto">
          <a:xfrm flipV="1">
            <a:off x="4191000" y="2514600"/>
            <a:ext cx="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7219" name="Line 51"/>
          <p:cNvSpPr>
            <a:spLocks noChangeShapeType="1"/>
          </p:cNvSpPr>
          <p:nvPr/>
        </p:nvSpPr>
        <p:spPr bwMode="auto">
          <a:xfrm>
            <a:off x="4191000" y="2514600"/>
            <a:ext cx="68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7220" name="Line 52"/>
          <p:cNvSpPr>
            <a:spLocks noChangeShapeType="1"/>
          </p:cNvSpPr>
          <p:nvPr/>
        </p:nvSpPr>
        <p:spPr bwMode="auto">
          <a:xfrm flipV="1">
            <a:off x="4267200" y="40386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7237" name="Text Box 69"/>
          <p:cNvSpPr txBox="1">
            <a:spLocks noChangeArrowheads="1"/>
          </p:cNvSpPr>
          <p:nvPr/>
        </p:nvSpPr>
        <p:spPr bwMode="auto">
          <a:xfrm>
            <a:off x="2133600" y="381001"/>
            <a:ext cx="3581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GROTE BLOEDSOMLOOP</a:t>
            </a:r>
          </a:p>
        </p:txBody>
      </p:sp>
    </p:spTree>
    <p:extLst>
      <p:ext uri="{BB962C8B-B14F-4D97-AF65-F5344CB8AC3E}">
        <p14:creationId xmlns:p14="http://schemas.microsoft.com/office/powerpoint/2010/main" val="40777993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4876800" y="2133600"/>
            <a:ext cx="2362200" cy="2133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5363" name="Line 3"/>
          <p:cNvSpPr>
            <a:spLocks noChangeShapeType="1"/>
          </p:cNvSpPr>
          <p:nvPr/>
        </p:nvSpPr>
        <p:spPr bwMode="auto">
          <a:xfrm>
            <a:off x="6019800" y="2133600"/>
            <a:ext cx="0" cy="213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5364" name="Line 4"/>
          <p:cNvSpPr>
            <a:spLocks noChangeShapeType="1"/>
          </p:cNvSpPr>
          <p:nvPr/>
        </p:nvSpPr>
        <p:spPr bwMode="auto">
          <a:xfrm>
            <a:off x="4876800" y="2971800"/>
            <a:ext cx="5334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5365" name="Line 5"/>
          <p:cNvSpPr>
            <a:spLocks noChangeShapeType="1"/>
          </p:cNvSpPr>
          <p:nvPr/>
        </p:nvSpPr>
        <p:spPr bwMode="auto">
          <a:xfrm flipH="1">
            <a:off x="5638800" y="2895600"/>
            <a:ext cx="3810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5366" name="Line 6"/>
          <p:cNvSpPr>
            <a:spLocks noChangeShapeType="1"/>
          </p:cNvSpPr>
          <p:nvPr/>
        </p:nvSpPr>
        <p:spPr bwMode="auto">
          <a:xfrm>
            <a:off x="6019800" y="2895600"/>
            <a:ext cx="5334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5367" name="Line 7"/>
          <p:cNvSpPr>
            <a:spLocks noChangeShapeType="1"/>
          </p:cNvSpPr>
          <p:nvPr/>
        </p:nvSpPr>
        <p:spPr bwMode="auto">
          <a:xfrm flipV="1">
            <a:off x="6781800" y="2819400"/>
            <a:ext cx="4572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5368" name="Text Box 8"/>
          <p:cNvSpPr txBox="1">
            <a:spLocks noChangeArrowheads="1"/>
          </p:cNvSpPr>
          <p:nvPr/>
        </p:nvSpPr>
        <p:spPr bwMode="auto">
          <a:xfrm>
            <a:off x="5181600" y="3657600"/>
            <a:ext cx="762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RK</a:t>
            </a:r>
          </a:p>
        </p:txBody>
      </p:sp>
      <p:sp>
        <p:nvSpPr>
          <p:cNvPr id="15369" name="Text Box 9"/>
          <p:cNvSpPr txBox="1">
            <a:spLocks noChangeArrowheads="1"/>
          </p:cNvSpPr>
          <p:nvPr/>
        </p:nvSpPr>
        <p:spPr bwMode="auto">
          <a:xfrm>
            <a:off x="6324600" y="3657600"/>
            <a:ext cx="609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LK</a:t>
            </a:r>
          </a:p>
        </p:txBody>
      </p:sp>
      <p:sp>
        <p:nvSpPr>
          <p:cNvPr id="15370" name="Text Box 10"/>
          <p:cNvSpPr txBox="1">
            <a:spLocks noChangeArrowheads="1"/>
          </p:cNvSpPr>
          <p:nvPr/>
        </p:nvSpPr>
        <p:spPr bwMode="auto">
          <a:xfrm>
            <a:off x="5181600" y="2514600"/>
            <a:ext cx="609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RB</a:t>
            </a:r>
          </a:p>
        </p:txBody>
      </p:sp>
      <p:sp>
        <p:nvSpPr>
          <p:cNvPr id="15371" name="Text Box 11"/>
          <p:cNvSpPr txBox="1">
            <a:spLocks noChangeArrowheads="1"/>
          </p:cNvSpPr>
          <p:nvPr/>
        </p:nvSpPr>
        <p:spPr bwMode="auto">
          <a:xfrm>
            <a:off x="6400800" y="2514600"/>
            <a:ext cx="609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LB</a:t>
            </a:r>
          </a:p>
        </p:txBody>
      </p:sp>
      <p:sp>
        <p:nvSpPr>
          <p:cNvPr id="15378" name="Text Box 18"/>
          <p:cNvSpPr txBox="1">
            <a:spLocks noChangeArrowheads="1"/>
          </p:cNvSpPr>
          <p:nvPr/>
        </p:nvSpPr>
        <p:spPr bwMode="auto">
          <a:xfrm>
            <a:off x="5410200" y="914401"/>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LONGEN</a:t>
            </a:r>
          </a:p>
        </p:txBody>
      </p:sp>
      <p:sp>
        <p:nvSpPr>
          <p:cNvPr id="15385" name="Text Box 25"/>
          <p:cNvSpPr txBox="1">
            <a:spLocks noChangeArrowheads="1"/>
          </p:cNvSpPr>
          <p:nvPr/>
        </p:nvSpPr>
        <p:spPr bwMode="auto">
          <a:xfrm>
            <a:off x="2133600" y="5486400"/>
            <a:ext cx="2895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nl-NL" altLang="nl-NL"/>
          </a:p>
        </p:txBody>
      </p:sp>
      <p:sp>
        <p:nvSpPr>
          <p:cNvPr id="15386" name="Line 26"/>
          <p:cNvSpPr>
            <a:spLocks noChangeShapeType="1"/>
          </p:cNvSpPr>
          <p:nvPr/>
        </p:nvSpPr>
        <p:spPr bwMode="auto">
          <a:xfrm>
            <a:off x="7239000" y="3886200"/>
            <a:ext cx="99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5387" name="Line 27"/>
          <p:cNvSpPr>
            <a:spLocks noChangeShapeType="1"/>
          </p:cNvSpPr>
          <p:nvPr/>
        </p:nvSpPr>
        <p:spPr bwMode="auto">
          <a:xfrm>
            <a:off x="7239000" y="4038600"/>
            <a:ext cx="838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5388" name="Line 28"/>
          <p:cNvSpPr>
            <a:spLocks noChangeShapeType="1"/>
          </p:cNvSpPr>
          <p:nvPr/>
        </p:nvSpPr>
        <p:spPr bwMode="auto">
          <a:xfrm>
            <a:off x="8229600" y="3886200"/>
            <a:ext cx="0" cy="1143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5389" name="Line 29"/>
          <p:cNvSpPr>
            <a:spLocks noChangeShapeType="1"/>
          </p:cNvSpPr>
          <p:nvPr/>
        </p:nvSpPr>
        <p:spPr bwMode="auto">
          <a:xfrm>
            <a:off x="8077200" y="4038600"/>
            <a:ext cx="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5390" name="Line 30"/>
          <p:cNvSpPr>
            <a:spLocks noChangeShapeType="1"/>
          </p:cNvSpPr>
          <p:nvPr/>
        </p:nvSpPr>
        <p:spPr bwMode="auto">
          <a:xfrm flipH="1">
            <a:off x="6705600" y="5029200"/>
            <a:ext cx="152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5391" name="Line 31"/>
          <p:cNvSpPr>
            <a:spLocks noChangeShapeType="1"/>
          </p:cNvSpPr>
          <p:nvPr/>
        </p:nvSpPr>
        <p:spPr bwMode="auto">
          <a:xfrm flipH="1">
            <a:off x="6781800" y="4876800"/>
            <a:ext cx="1295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5392" name="Text Box 32"/>
          <p:cNvSpPr txBox="1">
            <a:spLocks noChangeArrowheads="1"/>
          </p:cNvSpPr>
          <p:nvPr/>
        </p:nvSpPr>
        <p:spPr bwMode="auto">
          <a:xfrm>
            <a:off x="5410200" y="4724401"/>
            <a:ext cx="1905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ORGANEN</a:t>
            </a:r>
          </a:p>
        </p:txBody>
      </p:sp>
      <p:sp>
        <p:nvSpPr>
          <p:cNvPr id="15393" name="Line 33"/>
          <p:cNvSpPr>
            <a:spLocks noChangeShapeType="1"/>
          </p:cNvSpPr>
          <p:nvPr/>
        </p:nvSpPr>
        <p:spPr bwMode="auto">
          <a:xfrm flipH="1">
            <a:off x="4343400" y="4876800"/>
            <a:ext cx="99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5394" name="Line 34"/>
          <p:cNvSpPr>
            <a:spLocks noChangeShapeType="1"/>
          </p:cNvSpPr>
          <p:nvPr/>
        </p:nvSpPr>
        <p:spPr bwMode="auto">
          <a:xfrm flipV="1">
            <a:off x="4343400" y="41910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5395" name="Line 35"/>
          <p:cNvSpPr>
            <a:spLocks noChangeShapeType="1"/>
          </p:cNvSpPr>
          <p:nvPr/>
        </p:nvSpPr>
        <p:spPr bwMode="auto">
          <a:xfrm flipV="1">
            <a:off x="4343400" y="4114800"/>
            <a:ext cx="1524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5396" name="Line 36"/>
          <p:cNvSpPr>
            <a:spLocks noChangeShapeType="1"/>
          </p:cNvSpPr>
          <p:nvPr/>
        </p:nvSpPr>
        <p:spPr bwMode="auto">
          <a:xfrm flipV="1">
            <a:off x="4495800" y="40386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5397" name="Line 37"/>
          <p:cNvSpPr>
            <a:spLocks noChangeShapeType="1"/>
          </p:cNvSpPr>
          <p:nvPr/>
        </p:nvSpPr>
        <p:spPr bwMode="auto">
          <a:xfrm flipV="1">
            <a:off x="4495800" y="37338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5398" name="Line 38"/>
          <p:cNvSpPr>
            <a:spLocks noChangeShapeType="1"/>
          </p:cNvSpPr>
          <p:nvPr/>
        </p:nvSpPr>
        <p:spPr bwMode="auto">
          <a:xfrm flipH="1" flipV="1">
            <a:off x="4343400" y="3581400"/>
            <a:ext cx="1524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5399" name="Line 39"/>
          <p:cNvSpPr>
            <a:spLocks noChangeShapeType="1"/>
          </p:cNvSpPr>
          <p:nvPr/>
        </p:nvSpPr>
        <p:spPr bwMode="auto">
          <a:xfrm flipV="1">
            <a:off x="4343400" y="2667000"/>
            <a:ext cx="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5400" name="Line 40"/>
          <p:cNvSpPr>
            <a:spLocks noChangeShapeType="1"/>
          </p:cNvSpPr>
          <p:nvPr/>
        </p:nvSpPr>
        <p:spPr bwMode="auto">
          <a:xfrm>
            <a:off x="4343400" y="2667000"/>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5401" name="Line 41"/>
          <p:cNvSpPr>
            <a:spLocks noChangeShapeType="1"/>
          </p:cNvSpPr>
          <p:nvPr/>
        </p:nvSpPr>
        <p:spPr bwMode="auto">
          <a:xfrm flipH="1">
            <a:off x="4191000" y="5029200"/>
            <a:ext cx="1219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5402" name="Line 42"/>
          <p:cNvSpPr>
            <a:spLocks noChangeShapeType="1"/>
          </p:cNvSpPr>
          <p:nvPr/>
        </p:nvSpPr>
        <p:spPr bwMode="auto">
          <a:xfrm flipV="1">
            <a:off x="4191000" y="4191000"/>
            <a:ext cx="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5403" name="Line 43"/>
          <p:cNvSpPr>
            <a:spLocks noChangeShapeType="1"/>
          </p:cNvSpPr>
          <p:nvPr/>
        </p:nvSpPr>
        <p:spPr bwMode="auto">
          <a:xfrm flipV="1">
            <a:off x="4191000" y="4114800"/>
            <a:ext cx="762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5404" name="Line 44"/>
          <p:cNvSpPr>
            <a:spLocks noChangeShapeType="1"/>
          </p:cNvSpPr>
          <p:nvPr/>
        </p:nvSpPr>
        <p:spPr bwMode="auto">
          <a:xfrm flipV="1">
            <a:off x="4343400" y="3810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5405" name="Line 45"/>
          <p:cNvSpPr>
            <a:spLocks noChangeShapeType="1"/>
          </p:cNvSpPr>
          <p:nvPr/>
        </p:nvSpPr>
        <p:spPr bwMode="auto">
          <a:xfrm flipH="1" flipV="1">
            <a:off x="4191000" y="3581400"/>
            <a:ext cx="1524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5406" name="Line 46"/>
          <p:cNvSpPr>
            <a:spLocks noChangeShapeType="1"/>
          </p:cNvSpPr>
          <p:nvPr/>
        </p:nvSpPr>
        <p:spPr bwMode="auto">
          <a:xfrm flipV="1">
            <a:off x="4191000" y="2438400"/>
            <a:ext cx="0" cy="1143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5407" name="Line 47"/>
          <p:cNvSpPr>
            <a:spLocks noChangeShapeType="1"/>
          </p:cNvSpPr>
          <p:nvPr/>
        </p:nvSpPr>
        <p:spPr bwMode="auto">
          <a:xfrm>
            <a:off x="4191000" y="2514600"/>
            <a:ext cx="68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5408" name="Line 48"/>
          <p:cNvSpPr>
            <a:spLocks noChangeShapeType="1"/>
          </p:cNvSpPr>
          <p:nvPr/>
        </p:nvSpPr>
        <p:spPr bwMode="auto">
          <a:xfrm flipV="1">
            <a:off x="4267200" y="40386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5409" name="Line 49"/>
          <p:cNvSpPr>
            <a:spLocks noChangeShapeType="1"/>
          </p:cNvSpPr>
          <p:nvPr/>
        </p:nvSpPr>
        <p:spPr bwMode="auto">
          <a:xfrm>
            <a:off x="7086600" y="3962400"/>
            <a:ext cx="10668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5410" name="Line 50"/>
          <p:cNvSpPr>
            <a:spLocks noChangeShapeType="1"/>
          </p:cNvSpPr>
          <p:nvPr/>
        </p:nvSpPr>
        <p:spPr bwMode="auto">
          <a:xfrm>
            <a:off x="8153400" y="3962400"/>
            <a:ext cx="0" cy="9906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5411" name="Line 51"/>
          <p:cNvSpPr>
            <a:spLocks noChangeShapeType="1"/>
          </p:cNvSpPr>
          <p:nvPr/>
        </p:nvSpPr>
        <p:spPr bwMode="auto">
          <a:xfrm flipH="1">
            <a:off x="6705600" y="4953000"/>
            <a:ext cx="14478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5412" name="Line 52"/>
          <p:cNvSpPr>
            <a:spLocks noChangeShapeType="1"/>
          </p:cNvSpPr>
          <p:nvPr/>
        </p:nvSpPr>
        <p:spPr bwMode="auto">
          <a:xfrm flipH="1">
            <a:off x="4267200" y="4953000"/>
            <a:ext cx="1143000" cy="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5413" name="Line 53"/>
          <p:cNvSpPr>
            <a:spLocks noChangeShapeType="1"/>
          </p:cNvSpPr>
          <p:nvPr/>
        </p:nvSpPr>
        <p:spPr bwMode="auto">
          <a:xfrm flipV="1">
            <a:off x="4267200" y="4191000"/>
            <a:ext cx="0" cy="76200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5414" name="Line 54"/>
          <p:cNvSpPr>
            <a:spLocks noChangeShapeType="1"/>
          </p:cNvSpPr>
          <p:nvPr/>
        </p:nvSpPr>
        <p:spPr bwMode="auto">
          <a:xfrm flipH="1" flipV="1">
            <a:off x="4267200" y="3581400"/>
            <a:ext cx="152400" cy="22860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5415" name="Line 55"/>
          <p:cNvSpPr>
            <a:spLocks noChangeShapeType="1"/>
          </p:cNvSpPr>
          <p:nvPr/>
        </p:nvSpPr>
        <p:spPr bwMode="auto">
          <a:xfrm flipV="1">
            <a:off x="4267200" y="2590800"/>
            <a:ext cx="0" cy="99060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5416" name="Line 56"/>
          <p:cNvSpPr>
            <a:spLocks noChangeShapeType="1"/>
          </p:cNvSpPr>
          <p:nvPr/>
        </p:nvSpPr>
        <p:spPr bwMode="auto">
          <a:xfrm>
            <a:off x="4267200" y="2590800"/>
            <a:ext cx="762000" cy="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5417" name="Text Box 57"/>
          <p:cNvSpPr txBox="1">
            <a:spLocks noChangeArrowheads="1"/>
          </p:cNvSpPr>
          <p:nvPr/>
        </p:nvSpPr>
        <p:spPr bwMode="auto">
          <a:xfrm>
            <a:off x="2133600" y="381001"/>
            <a:ext cx="3581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GROTE BLOEDSOMLOOP</a:t>
            </a:r>
          </a:p>
        </p:txBody>
      </p:sp>
    </p:spTree>
    <p:extLst>
      <p:ext uri="{BB962C8B-B14F-4D97-AF65-F5344CB8AC3E}">
        <p14:creationId xmlns:p14="http://schemas.microsoft.com/office/powerpoint/2010/main" val="21576038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4876800" y="2133600"/>
            <a:ext cx="2362200" cy="2133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2291" name="Line 3"/>
          <p:cNvSpPr>
            <a:spLocks noChangeShapeType="1"/>
          </p:cNvSpPr>
          <p:nvPr/>
        </p:nvSpPr>
        <p:spPr bwMode="auto">
          <a:xfrm>
            <a:off x="6019800" y="2133600"/>
            <a:ext cx="0" cy="213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2292" name="Line 4"/>
          <p:cNvSpPr>
            <a:spLocks noChangeShapeType="1"/>
          </p:cNvSpPr>
          <p:nvPr/>
        </p:nvSpPr>
        <p:spPr bwMode="auto">
          <a:xfrm>
            <a:off x="4876800" y="2971800"/>
            <a:ext cx="5334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2293" name="Line 5"/>
          <p:cNvSpPr>
            <a:spLocks noChangeShapeType="1"/>
          </p:cNvSpPr>
          <p:nvPr/>
        </p:nvSpPr>
        <p:spPr bwMode="auto">
          <a:xfrm flipH="1">
            <a:off x="5638800" y="2895600"/>
            <a:ext cx="3810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2294" name="Line 6"/>
          <p:cNvSpPr>
            <a:spLocks noChangeShapeType="1"/>
          </p:cNvSpPr>
          <p:nvPr/>
        </p:nvSpPr>
        <p:spPr bwMode="auto">
          <a:xfrm>
            <a:off x="6019800" y="2895600"/>
            <a:ext cx="5334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2295" name="Line 7"/>
          <p:cNvSpPr>
            <a:spLocks noChangeShapeType="1"/>
          </p:cNvSpPr>
          <p:nvPr/>
        </p:nvSpPr>
        <p:spPr bwMode="auto">
          <a:xfrm flipV="1">
            <a:off x="6781800" y="2819400"/>
            <a:ext cx="4572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2296" name="Text Box 8"/>
          <p:cNvSpPr txBox="1">
            <a:spLocks noChangeArrowheads="1"/>
          </p:cNvSpPr>
          <p:nvPr/>
        </p:nvSpPr>
        <p:spPr bwMode="auto">
          <a:xfrm>
            <a:off x="5181600" y="3657600"/>
            <a:ext cx="762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RK</a:t>
            </a:r>
          </a:p>
        </p:txBody>
      </p:sp>
      <p:sp>
        <p:nvSpPr>
          <p:cNvPr id="12297" name="Text Box 9"/>
          <p:cNvSpPr txBox="1">
            <a:spLocks noChangeArrowheads="1"/>
          </p:cNvSpPr>
          <p:nvPr/>
        </p:nvSpPr>
        <p:spPr bwMode="auto">
          <a:xfrm>
            <a:off x="6324600" y="3657600"/>
            <a:ext cx="609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LK</a:t>
            </a:r>
          </a:p>
        </p:txBody>
      </p:sp>
      <p:sp>
        <p:nvSpPr>
          <p:cNvPr id="12298" name="Text Box 10"/>
          <p:cNvSpPr txBox="1">
            <a:spLocks noChangeArrowheads="1"/>
          </p:cNvSpPr>
          <p:nvPr/>
        </p:nvSpPr>
        <p:spPr bwMode="auto">
          <a:xfrm>
            <a:off x="5181600" y="2514600"/>
            <a:ext cx="609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RB</a:t>
            </a:r>
          </a:p>
        </p:txBody>
      </p:sp>
      <p:sp>
        <p:nvSpPr>
          <p:cNvPr id="12299" name="Text Box 11"/>
          <p:cNvSpPr txBox="1">
            <a:spLocks noChangeArrowheads="1"/>
          </p:cNvSpPr>
          <p:nvPr/>
        </p:nvSpPr>
        <p:spPr bwMode="auto">
          <a:xfrm>
            <a:off x="6400800" y="2514600"/>
            <a:ext cx="609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LB</a:t>
            </a:r>
          </a:p>
        </p:txBody>
      </p:sp>
      <p:sp>
        <p:nvSpPr>
          <p:cNvPr id="12306" name="Text Box 18"/>
          <p:cNvSpPr txBox="1">
            <a:spLocks noChangeArrowheads="1"/>
          </p:cNvSpPr>
          <p:nvPr/>
        </p:nvSpPr>
        <p:spPr bwMode="auto">
          <a:xfrm>
            <a:off x="5410200" y="914401"/>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LONGEN</a:t>
            </a:r>
          </a:p>
        </p:txBody>
      </p:sp>
      <p:sp>
        <p:nvSpPr>
          <p:cNvPr id="12313" name="Text Box 25"/>
          <p:cNvSpPr txBox="1">
            <a:spLocks noChangeArrowheads="1"/>
          </p:cNvSpPr>
          <p:nvPr/>
        </p:nvSpPr>
        <p:spPr bwMode="auto">
          <a:xfrm>
            <a:off x="2133600" y="5486400"/>
            <a:ext cx="2895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nl-NL" altLang="nl-NL"/>
          </a:p>
        </p:txBody>
      </p:sp>
      <p:sp>
        <p:nvSpPr>
          <p:cNvPr id="12314" name="Line 26"/>
          <p:cNvSpPr>
            <a:spLocks noChangeShapeType="1"/>
          </p:cNvSpPr>
          <p:nvPr/>
        </p:nvSpPr>
        <p:spPr bwMode="auto">
          <a:xfrm>
            <a:off x="7239000" y="3886200"/>
            <a:ext cx="99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2315" name="Line 27"/>
          <p:cNvSpPr>
            <a:spLocks noChangeShapeType="1"/>
          </p:cNvSpPr>
          <p:nvPr/>
        </p:nvSpPr>
        <p:spPr bwMode="auto">
          <a:xfrm>
            <a:off x="7239000" y="4038600"/>
            <a:ext cx="838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2316" name="Line 28"/>
          <p:cNvSpPr>
            <a:spLocks noChangeShapeType="1"/>
          </p:cNvSpPr>
          <p:nvPr/>
        </p:nvSpPr>
        <p:spPr bwMode="auto">
          <a:xfrm>
            <a:off x="8229600" y="3886200"/>
            <a:ext cx="0" cy="1143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2317" name="Line 29"/>
          <p:cNvSpPr>
            <a:spLocks noChangeShapeType="1"/>
          </p:cNvSpPr>
          <p:nvPr/>
        </p:nvSpPr>
        <p:spPr bwMode="auto">
          <a:xfrm>
            <a:off x="8077200" y="4038600"/>
            <a:ext cx="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2318" name="Line 30"/>
          <p:cNvSpPr>
            <a:spLocks noChangeShapeType="1"/>
          </p:cNvSpPr>
          <p:nvPr/>
        </p:nvSpPr>
        <p:spPr bwMode="auto">
          <a:xfrm flipH="1">
            <a:off x="6705600" y="5029200"/>
            <a:ext cx="152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2319" name="Line 31"/>
          <p:cNvSpPr>
            <a:spLocks noChangeShapeType="1"/>
          </p:cNvSpPr>
          <p:nvPr/>
        </p:nvSpPr>
        <p:spPr bwMode="auto">
          <a:xfrm flipH="1">
            <a:off x="6781800" y="4876800"/>
            <a:ext cx="1295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2320" name="Text Box 32"/>
          <p:cNvSpPr txBox="1">
            <a:spLocks noChangeArrowheads="1"/>
          </p:cNvSpPr>
          <p:nvPr/>
        </p:nvSpPr>
        <p:spPr bwMode="auto">
          <a:xfrm>
            <a:off x="5410200" y="4724401"/>
            <a:ext cx="1905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ORGANEN</a:t>
            </a:r>
          </a:p>
        </p:txBody>
      </p:sp>
      <p:sp>
        <p:nvSpPr>
          <p:cNvPr id="12321" name="Line 33"/>
          <p:cNvSpPr>
            <a:spLocks noChangeShapeType="1"/>
          </p:cNvSpPr>
          <p:nvPr/>
        </p:nvSpPr>
        <p:spPr bwMode="auto">
          <a:xfrm flipH="1">
            <a:off x="4343400" y="4876800"/>
            <a:ext cx="99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2322" name="Line 34"/>
          <p:cNvSpPr>
            <a:spLocks noChangeShapeType="1"/>
          </p:cNvSpPr>
          <p:nvPr/>
        </p:nvSpPr>
        <p:spPr bwMode="auto">
          <a:xfrm flipV="1">
            <a:off x="4343400" y="41910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2323" name="Line 35"/>
          <p:cNvSpPr>
            <a:spLocks noChangeShapeType="1"/>
          </p:cNvSpPr>
          <p:nvPr/>
        </p:nvSpPr>
        <p:spPr bwMode="auto">
          <a:xfrm flipV="1">
            <a:off x="4343400" y="4114800"/>
            <a:ext cx="1524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2324" name="Line 36"/>
          <p:cNvSpPr>
            <a:spLocks noChangeShapeType="1"/>
          </p:cNvSpPr>
          <p:nvPr/>
        </p:nvSpPr>
        <p:spPr bwMode="auto">
          <a:xfrm flipV="1">
            <a:off x="4495800" y="40386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2325" name="Line 37"/>
          <p:cNvSpPr>
            <a:spLocks noChangeShapeType="1"/>
          </p:cNvSpPr>
          <p:nvPr/>
        </p:nvSpPr>
        <p:spPr bwMode="auto">
          <a:xfrm flipV="1">
            <a:off x="4495800" y="37338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2326" name="Line 38"/>
          <p:cNvSpPr>
            <a:spLocks noChangeShapeType="1"/>
          </p:cNvSpPr>
          <p:nvPr/>
        </p:nvSpPr>
        <p:spPr bwMode="auto">
          <a:xfrm flipH="1" flipV="1">
            <a:off x="4343400" y="3581400"/>
            <a:ext cx="1524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2327" name="Line 39"/>
          <p:cNvSpPr>
            <a:spLocks noChangeShapeType="1"/>
          </p:cNvSpPr>
          <p:nvPr/>
        </p:nvSpPr>
        <p:spPr bwMode="auto">
          <a:xfrm flipV="1">
            <a:off x="4343400" y="2667000"/>
            <a:ext cx="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2328" name="Line 40"/>
          <p:cNvSpPr>
            <a:spLocks noChangeShapeType="1"/>
          </p:cNvSpPr>
          <p:nvPr/>
        </p:nvSpPr>
        <p:spPr bwMode="auto">
          <a:xfrm>
            <a:off x="4343400" y="2667000"/>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2329" name="Line 41"/>
          <p:cNvSpPr>
            <a:spLocks noChangeShapeType="1"/>
          </p:cNvSpPr>
          <p:nvPr/>
        </p:nvSpPr>
        <p:spPr bwMode="auto">
          <a:xfrm flipH="1">
            <a:off x="4191000" y="5029200"/>
            <a:ext cx="1219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2330" name="Line 42"/>
          <p:cNvSpPr>
            <a:spLocks noChangeShapeType="1"/>
          </p:cNvSpPr>
          <p:nvPr/>
        </p:nvSpPr>
        <p:spPr bwMode="auto">
          <a:xfrm flipV="1">
            <a:off x="4191000" y="4191000"/>
            <a:ext cx="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2331" name="Line 43"/>
          <p:cNvSpPr>
            <a:spLocks noChangeShapeType="1"/>
          </p:cNvSpPr>
          <p:nvPr/>
        </p:nvSpPr>
        <p:spPr bwMode="auto">
          <a:xfrm flipV="1">
            <a:off x="4191000" y="4114800"/>
            <a:ext cx="762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2332" name="Line 44"/>
          <p:cNvSpPr>
            <a:spLocks noChangeShapeType="1"/>
          </p:cNvSpPr>
          <p:nvPr/>
        </p:nvSpPr>
        <p:spPr bwMode="auto">
          <a:xfrm flipV="1">
            <a:off x="4343400" y="3810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2333" name="Line 45"/>
          <p:cNvSpPr>
            <a:spLocks noChangeShapeType="1"/>
          </p:cNvSpPr>
          <p:nvPr/>
        </p:nvSpPr>
        <p:spPr bwMode="auto">
          <a:xfrm flipH="1" flipV="1">
            <a:off x="4191000" y="3581400"/>
            <a:ext cx="1524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2334" name="Line 46"/>
          <p:cNvSpPr>
            <a:spLocks noChangeShapeType="1"/>
          </p:cNvSpPr>
          <p:nvPr/>
        </p:nvSpPr>
        <p:spPr bwMode="auto">
          <a:xfrm flipV="1">
            <a:off x="4191000" y="2438400"/>
            <a:ext cx="0" cy="1143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2335" name="Line 47"/>
          <p:cNvSpPr>
            <a:spLocks noChangeShapeType="1"/>
          </p:cNvSpPr>
          <p:nvPr/>
        </p:nvSpPr>
        <p:spPr bwMode="auto">
          <a:xfrm>
            <a:off x="4191000" y="2514600"/>
            <a:ext cx="68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2336" name="Line 48"/>
          <p:cNvSpPr>
            <a:spLocks noChangeShapeType="1"/>
          </p:cNvSpPr>
          <p:nvPr/>
        </p:nvSpPr>
        <p:spPr bwMode="auto">
          <a:xfrm flipV="1">
            <a:off x="4267200" y="40386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2337" name="Line 49"/>
          <p:cNvSpPr>
            <a:spLocks noChangeShapeType="1"/>
          </p:cNvSpPr>
          <p:nvPr/>
        </p:nvSpPr>
        <p:spPr bwMode="auto">
          <a:xfrm>
            <a:off x="7086600" y="3962400"/>
            <a:ext cx="10668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2338" name="Line 50"/>
          <p:cNvSpPr>
            <a:spLocks noChangeShapeType="1"/>
          </p:cNvSpPr>
          <p:nvPr/>
        </p:nvSpPr>
        <p:spPr bwMode="auto">
          <a:xfrm>
            <a:off x="8153400" y="3962400"/>
            <a:ext cx="0" cy="9906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2339" name="Line 51"/>
          <p:cNvSpPr>
            <a:spLocks noChangeShapeType="1"/>
          </p:cNvSpPr>
          <p:nvPr/>
        </p:nvSpPr>
        <p:spPr bwMode="auto">
          <a:xfrm flipH="1">
            <a:off x="6705600" y="4953000"/>
            <a:ext cx="14478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2340" name="Line 52"/>
          <p:cNvSpPr>
            <a:spLocks noChangeShapeType="1"/>
          </p:cNvSpPr>
          <p:nvPr/>
        </p:nvSpPr>
        <p:spPr bwMode="auto">
          <a:xfrm flipH="1">
            <a:off x="4267200" y="4953000"/>
            <a:ext cx="1143000" cy="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2341" name="Line 53"/>
          <p:cNvSpPr>
            <a:spLocks noChangeShapeType="1"/>
          </p:cNvSpPr>
          <p:nvPr/>
        </p:nvSpPr>
        <p:spPr bwMode="auto">
          <a:xfrm flipV="1">
            <a:off x="4267200" y="4191000"/>
            <a:ext cx="0" cy="76200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2342" name="Line 54"/>
          <p:cNvSpPr>
            <a:spLocks noChangeShapeType="1"/>
          </p:cNvSpPr>
          <p:nvPr/>
        </p:nvSpPr>
        <p:spPr bwMode="auto">
          <a:xfrm flipH="1" flipV="1">
            <a:off x="4267200" y="3581400"/>
            <a:ext cx="152400" cy="22860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2343" name="Line 55"/>
          <p:cNvSpPr>
            <a:spLocks noChangeShapeType="1"/>
          </p:cNvSpPr>
          <p:nvPr/>
        </p:nvSpPr>
        <p:spPr bwMode="auto">
          <a:xfrm flipV="1">
            <a:off x="4267200" y="2590800"/>
            <a:ext cx="0" cy="99060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2344" name="Line 56"/>
          <p:cNvSpPr>
            <a:spLocks noChangeShapeType="1"/>
          </p:cNvSpPr>
          <p:nvPr/>
        </p:nvSpPr>
        <p:spPr bwMode="auto">
          <a:xfrm>
            <a:off x="4267200" y="2590800"/>
            <a:ext cx="762000" cy="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2345" name="Text Box 57"/>
          <p:cNvSpPr txBox="1">
            <a:spLocks noChangeArrowheads="1"/>
          </p:cNvSpPr>
          <p:nvPr/>
        </p:nvSpPr>
        <p:spPr bwMode="auto">
          <a:xfrm>
            <a:off x="2133600" y="381001"/>
            <a:ext cx="3581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GROTE BLOEDSOMLOOP</a:t>
            </a:r>
          </a:p>
        </p:txBody>
      </p:sp>
      <p:sp>
        <p:nvSpPr>
          <p:cNvPr id="12346" name="Text Box 58"/>
          <p:cNvSpPr txBox="1">
            <a:spLocks noChangeArrowheads="1"/>
          </p:cNvSpPr>
          <p:nvPr/>
        </p:nvSpPr>
        <p:spPr bwMode="auto">
          <a:xfrm>
            <a:off x="2286000" y="5257801"/>
            <a:ext cx="2819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LK – ORGANEN - RB</a:t>
            </a:r>
          </a:p>
        </p:txBody>
      </p:sp>
    </p:spTree>
    <p:extLst>
      <p:ext uri="{BB962C8B-B14F-4D97-AF65-F5344CB8AC3E}">
        <p14:creationId xmlns:p14="http://schemas.microsoft.com/office/powerpoint/2010/main" val="21617991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4876800" y="2133600"/>
            <a:ext cx="2362200" cy="2133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0243" name="Line 3"/>
          <p:cNvSpPr>
            <a:spLocks noChangeShapeType="1"/>
          </p:cNvSpPr>
          <p:nvPr/>
        </p:nvSpPr>
        <p:spPr bwMode="auto">
          <a:xfrm>
            <a:off x="6019800" y="2133600"/>
            <a:ext cx="0" cy="213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244" name="Line 4"/>
          <p:cNvSpPr>
            <a:spLocks noChangeShapeType="1"/>
          </p:cNvSpPr>
          <p:nvPr/>
        </p:nvSpPr>
        <p:spPr bwMode="auto">
          <a:xfrm>
            <a:off x="4876800" y="2971800"/>
            <a:ext cx="5334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245" name="Line 5"/>
          <p:cNvSpPr>
            <a:spLocks noChangeShapeType="1"/>
          </p:cNvSpPr>
          <p:nvPr/>
        </p:nvSpPr>
        <p:spPr bwMode="auto">
          <a:xfrm flipH="1">
            <a:off x="5638800" y="2895600"/>
            <a:ext cx="3810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246" name="Line 6"/>
          <p:cNvSpPr>
            <a:spLocks noChangeShapeType="1"/>
          </p:cNvSpPr>
          <p:nvPr/>
        </p:nvSpPr>
        <p:spPr bwMode="auto">
          <a:xfrm>
            <a:off x="6019800" y="2895600"/>
            <a:ext cx="5334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247" name="Line 7"/>
          <p:cNvSpPr>
            <a:spLocks noChangeShapeType="1"/>
          </p:cNvSpPr>
          <p:nvPr/>
        </p:nvSpPr>
        <p:spPr bwMode="auto">
          <a:xfrm flipV="1">
            <a:off x="6781800" y="2819400"/>
            <a:ext cx="4572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248" name="Text Box 8"/>
          <p:cNvSpPr txBox="1">
            <a:spLocks noChangeArrowheads="1"/>
          </p:cNvSpPr>
          <p:nvPr/>
        </p:nvSpPr>
        <p:spPr bwMode="auto">
          <a:xfrm>
            <a:off x="5181600" y="3657600"/>
            <a:ext cx="762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RK</a:t>
            </a:r>
          </a:p>
        </p:txBody>
      </p:sp>
      <p:sp>
        <p:nvSpPr>
          <p:cNvPr id="10249" name="Text Box 9"/>
          <p:cNvSpPr txBox="1">
            <a:spLocks noChangeArrowheads="1"/>
          </p:cNvSpPr>
          <p:nvPr/>
        </p:nvSpPr>
        <p:spPr bwMode="auto">
          <a:xfrm>
            <a:off x="6324600" y="3657600"/>
            <a:ext cx="609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LK</a:t>
            </a:r>
          </a:p>
        </p:txBody>
      </p:sp>
      <p:sp>
        <p:nvSpPr>
          <p:cNvPr id="10250" name="Text Box 10"/>
          <p:cNvSpPr txBox="1">
            <a:spLocks noChangeArrowheads="1"/>
          </p:cNvSpPr>
          <p:nvPr/>
        </p:nvSpPr>
        <p:spPr bwMode="auto">
          <a:xfrm>
            <a:off x="5181600" y="2514600"/>
            <a:ext cx="609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RB</a:t>
            </a:r>
          </a:p>
        </p:txBody>
      </p:sp>
      <p:sp>
        <p:nvSpPr>
          <p:cNvPr id="10251" name="Text Box 11"/>
          <p:cNvSpPr txBox="1">
            <a:spLocks noChangeArrowheads="1"/>
          </p:cNvSpPr>
          <p:nvPr/>
        </p:nvSpPr>
        <p:spPr bwMode="auto">
          <a:xfrm>
            <a:off x="6400800" y="2514600"/>
            <a:ext cx="609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LB</a:t>
            </a:r>
          </a:p>
        </p:txBody>
      </p:sp>
      <p:sp>
        <p:nvSpPr>
          <p:cNvPr id="10252" name="Line 12"/>
          <p:cNvSpPr>
            <a:spLocks noChangeShapeType="1"/>
          </p:cNvSpPr>
          <p:nvPr/>
        </p:nvSpPr>
        <p:spPr bwMode="auto">
          <a:xfrm flipH="1">
            <a:off x="3276600" y="3886200"/>
            <a:ext cx="1600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253" name="Line 13"/>
          <p:cNvSpPr>
            <a:spLocks noChangeShapeType="1"/>
          </p:cNvSpPr>
          <p:nvPr/>
        </p:nvSpPr>
        <p:spPr bwMode="auto">
          <a:xfrm flipH="1">
            <a:off x="3124200" y="4038600"/>
            <a:ext cx="1752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254" name="Line 14"/>
          <p:cNvSpPr>
            <a:spLocks noChangeShapeType="1"/>
          </p:cNvSpPr>
          <p:nvPr/>
        </p:nvSpPr>
        <p:spPr bwMode="auto">
          <a:xfrm flipV="1">
            <a:off x="3124200" y="1066800"/>
            <a:ext cx="0" cy="297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255" name="Line 15"/>
          <p:cNvSpPr>
            <a:spLocks noChangeShapeType="1"/>
          </p:cNvSpPr>
          <p:nvPr/>
        </p:nvSpPr>
        <p:spPr bwMode="auto">
          <a:xfrm flipV="1">
            <a:off x="3276600" y="1219200"/>
            <a:ext cx="0" cy="2667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256" name="Line 16"/>
          <p:cNvSpPr>
            <a:spLocks noChangeShapeType="1"/>
          </p:cNvSpPr>
          <p:nvPr/>
        </p:nvSpPr>
        <p:spPr bwMode="auto">
          <a:xfrm>
            <a:off x="3124200" y="1066800"/>
            <a:ext cx="2286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257" name="Line 17"/>
          <p:cNvSpPr>
            <a:spLocks noChangeShapeType="1"/>
          </p:cNvSpPr>
          <p:nvPr/>
        </p:nvSpPr>
        <p:spPr bwMode="auto">
          <a:xfrm>
            <a:off x="3276600" y="1219200"/>
            <a:ext cx="2133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258" name="Text Box 18"/>
          <p:cNvSpPr txBox="1">
            <a:spLocks noChangeArrowheads="1"/>
          </p:cNvSpPr>
          <p:nvPr/>
        </p:nvSpPr>
        <p:spPr bwMode="auto">
          <a:xfrm>
            <a:off x="5410200" y="914401"/>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LONGEN</a:t>
            </a:r>
          </a:p>
        </p:txBody>
      </p:sp>
      <p:sp>
        <p:nvSpPr>
          <p:cNvPr id="10259" name="Line 19"/>
          <p:cNvSpPr>
            <a:spLocks noChangeShapeType="1"/>
          </p:cNvSpPr>
          <p:nvPr/>
        </p:nvSpPr>
        <p:spPr bwMode="auto">
          <a:xfrm>
            <a:off x="6553200" y="1066800"/>
            <a:ext cx="1676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260" name="Line 20"/>
          <p:cNvSpPr>
            <a:spLocks noChangeShapeType="1"/>
          </p:cNvSpPr>
          <p:nvPr/>
        </p:nvSpPr>
        <p:spPr bwMode="auto">
          <a:xfrm>
            <a:off x="6553200" y="1219200"/>
            <a:ext cx="152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261" name="Line 21"/>
          <p:cNvSpPr>
            <a:spLocks noChangeShapeType="1"/>
          </p:cNvSpPr>
          <p:nvPr/>
        </p:nvSpPr>
        <p:spPr bwMode="auto">
          <a:xfrm>
            <a:off x="8229600" y="10668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262" name="Line 22"/>
          <p:cNvSpPr>
            <a:spLocks noChangeShapeType="1"/>
          </p:cNvSpPr>
          <p:nvPr/>
        </p:nvSpPr>
        <p:spPr bwMode="auto">
          <a:xfrm>
            <a:off x="8077200" y="1219200"/>
            <a:ext cx="0" cy="1219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263" name="Line 23"/>
          <p:cNvSpPr>
            <a:spLocks noChangeShapeType="1"/>
          </p:cNvSpPr>
          <p:nvPr/>
        </p:nvSpPr>
        <p:spPr bwMode="auto">
          <a:xfrm flipH="1">
            <a:off x="7239000" y="2438400"/>
            <a:ext cx="838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264" name="Line 24"/>
          <p:cNvSpPr>
            <a:spLocks noChangeShapeType="1"/>
          </p:cNvSpPr>
          <p:nvPr/>
        </p:nvSpPr>
        <p:spPr bwMode="auto">
          <a:xfrm>
            <a:off x="7239000" y="2590800"/>
            <a:ext cx="99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265" name="Text Box 25"/>
          <p:cNvSpPr txBox="1">
            <a:spLocks noChangeArrowheads="1"/>
          </p:cNvSpPr>
          <p:nvPr/>
        </p:nvSpPr>
        <p:spPr bwMode="auto">
          <a:xfrm>
            <a:off x="2133600" y="5486400"/>
            <a:ext cx="2895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RK – LONGEN - LB</a:t>
            </a:r>
          </a:p>
        </p:txBody>
      </p:sp>
      <p:sp>
        <p:nvSpPr>
          <p:cNvPr id="10266" name="Line 26"/>
          <p:cNvSpPr>
            <a:spLocks noChangeShapeType="1"/>
          </p:cNvSpPr>
          <p:nvPr/>
        </p:nvSpPr>
        <p:spPr bwMode="auto">
          <a:xfrm>
            <a:off x="7239000" y="3886200"/>
            <a:ext cx="99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267" name="Line 27"/>
          <p:cNvSpPr>
            <a:spLocks noChangeShapeType="1"/>
          </p:cNvSpPr>
          <p:nvPr/>
        </p:nvSpPr>
        <p:spPr bwMode="auto">
          <a:xfrm>
            <a:off x="7239000" y="4038600"/>
            <a:ext cx="838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268" name="Line 28"/>
          <p:cNvSpPr>
            <a:spLocks noChangeShapeType="1"/>
          </p:cNvSpPr>
          <p:nvPr/>
        </p:nvSpPr>
        <p:spPr bwMode="auto">
          <a:xfrm>
            <a:off x="8229600" y="3886200"/>
            <a:ext cx="0" cy="1143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269" name="Line 29"/>
          <p:cNvSpPr>
            <a:spLocks noChangeShapeType="1"/>
          </p:cNvSpPr>
          <p:nvPr/>
        </p:nvSpPr>
        <p:spPr bwMode="auto">
          <a:xfrm>
            <a:off x="8077200" y="4038600"/>
            <a:ext cx="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270" name="Line 30"/>
          <p:cNvSpPr>
            <a:spLocks noChangeShapeType="1"/>
          </p:cNvSpPr>
          <p:nvPr/>
        </p:nvSpPr>
        <p:spPr bwMode="auto">
          <a:xfrm flipH="1">
            <a:off x="6705600" y="5029200"/>
            <a:ext cx="152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271" name="Line 31"/>
          <p:cNvSpPr>
            <a:spLocks noChangeShapeType="1"/>
          </p:cNvSpPr>
          <p:nvPr/>
        </p:nvSpPr>
        <p:spPr bwMode="auto">
          <a:xfrm flipH="1">
            <a:off x="6781800" y="4876800"/>
            <a:ext cx="1295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272" name="Text Box 32"/>
          <p:cNvSpPr txBox="1">
            <a:spLocks noChangeArrowheads="1"/>
          </p:cNvSpPr>
          <p:nvPr/>
        </p:nvSpPr>
        <p:spPr bwMode="auto">
          <a:xfrm>
            <a:off x="5410200" y="4724401"/>
            <a:ext cx="1905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ORGANEN</a:t>
            </a:r>
          </a:p>
        </p:txBody>
      </p:sp>
      <p:sp>
        <p:nvSpPr>
          <p:cNvPr id="10273" name="Line 33"/>
          <p:cNvSpPr>
            <a:spLocks noChangeShapeType="1"/>
          </p:cNvSpPr>
          <p:nvPr/>
        </p:nvSpPr>
        <p:spPr bwMode="auto">
          <a:xfrm flipH="1">
            <a:off x="4343400" y="4876800"/>
            <a:ext cx="99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274" name="Line 34"/>
          <p:cNvSpPr>
            <a:spLocks noChangeShapeType="1"/>
          </p:cNvSpPr>
          <p:nvPr/>
        </p:nvSpPr>
        <p:spPr bwMode="auto">
          <a:xfrm flipV="1">
            <a:off x="4343400" y="41910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275" name="Line 35"/>
          <p:cNvSpPr>
            <a:spLocks noChangeShapeType="1"/>
          </p:cNvSpPr>
          <p:nvPr/>
        </p:nvSpPr>
        <p:spPr bwMode="auto">
          <a:xfrm flipV="1">
            <a:off x="4343400" y="4114800"/>
            <a:ext cx="1524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276" name="Line 36"/>
          <p:cNvSpPr>
            <a:spLocks noChangeShapeType="1"/>
          </p:cNvSpPr>
          <p:nvPr/>
        </p:nvSpPr>
        <p:spPr bwMode="auto">
          <a:xfrm flipV="1">
            <a:off x="4495800" y="40386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277" name="Line 37"/>
          <p:cNvSpPr>
            <a:spLocks noChangeShapeType="1"/>
          </p:cNvSpPr>
          <p:nvPr/>
        </p:nvSpPr>
        <p:spPr bwMode="auto">
          <a:xfrm flipV="1">
            <a:off x="4495800" y="37338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278" name="Line 38"/>
          <p:cNvSpPr>
            <a:spLocks noChangeShapeType="1"/>
          </p:cNvSpPr>
          <p:nvPr/>
        </p:nvSpPr>
        <p:spPr bwMode="auto">
          <a:xfrm flipH="1" flipV="1">
            <a:off x="4343400" y="3581400"/>
            <a:ext cx="1524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279" name="Line 39"/>
          <p:cNvSpPr>
            <a:spLocks noChangeShapeType="1"/>
          </p:cNvSpPr>
          <p:nvPr/>
        </p:nvSpPr>
        <p:spPr bwMode="auto">
          <a:xfrm flipV="1">
            <a:off x="4343400" y="2667000"/>
            <a:ext cx="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280" name="Line 40"/>
          <p:cNvSpPr>
            <a:spLocks noChangeShapeType="1"/>
          </p:cNvSpPr>
          <p:nvPr/>
        </p:nvSpPr>
        <p:spPr bwMode="auto">
          <a:xfrm>
            <a:off x="4343400" y="2667000"/>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281" name="Line 41"/>
          <p:cNvSpPr>
            <a:spLocks noChangeShapeType="1"/>
          </p:cNvSpPr>
          <p:nvPr/>
        </p:nvSpPr>
        <p:spPr bwMode="auto">
          <a:xfrm flipH="1">
            <a:off x="4191000" y="5029200"/>
            <a:ext cx="1219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282" name="Line 42"/>
          <p:cNvSpPr>
            <a:spLocks noChangeShapeType="1"/>
          </p:cNvSpPr>
          <p:nvPr/>
        </p:nvSpPr>
        <p:spPr bwMode="auto">
          <a:xfrm flipV="1">
            <a:off x="4191000" y="4191000"/>
            <a:ext cx="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283" name="Line 43"/>
          <p:cNvSpPr>
            <a:spLocks noChangeShapeType="1"/>
          </p:cNvSpPr>
          <p:nvPr/>
        </p:nvSpPr>
        <p:spPr bwMode="auto">
          <a:xfrm flipV="1">
            <a:off x="4191000" y="4114800"/>
            <a:ext cx="762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284" name="Line 44"/>
          <p:cNvSpPr>
            <a:spLocks noChangeShapeType="1"/>
          </p:cNvSpPr>
          <p:nvPr/>
        </p:nvSpPr>
        <p:spPr bwMode="auto">
          <a:xfrm flipV="1">
            <a:off x="4343400" y="3810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285" name="Line 45"/>
          <p:cNvSpPr>
            <a:spLocks noChangeShapeType="1"/>
          </p:cNvSpPr>
          <p:nvPr/>
        </p:nvSpPr>
        <p:spPr bwMode="auto">
          <a:xfrm flipH="1" flipV="1">
            <a:off x="4191000" y="3581400"/>
            <a:ext cx="1524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286" name="Line 46"/>
          <p:cNvSpPr>
            <a:spLocks noChangeShapeType="1"/>
          </p:cNvSpPr>
          <p:nvPr/>
        </p:nvSpPr>
        <p:spPr bwMode="auto">
          <a:xfrm flipV="1">
            <a:off x="4191000" y="2438400"/>
            <a:ext cx="0" cy="1143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287" name="Line 47"/>
          <p:cNvSpPr>
            <a:spLocks noChangeShapeType="1"/>
          </p:cNvSpPr>
          <p:nvPr/>
        </p:nvSpPr>
        <p:spPr bwMode="auto">
          <a:xfrm>
            <a:off x="4191000" y="2514600"/>
            <a:ext cx="68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288" name="Line 48"/>
          <p:cNvSpPr>
            <a:spLocks noChangeShapeType="1"/>
          </p:cNvSpPr>
          <p:nvPr/>
        </p:nvSpPr>
        <p:spPr bwMode="auto">
          <a:xfrm flipV="1">
            <a:off x="4267200" y="40386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289" name="Line 49"/>
          <p:cNvSpPr>
            <a:spLocks noChangeShapeType="1"/>
          </p:cNvSpPr>
          <p:nvPr/>
        </p:nvSpPr>
        <p:spPr bwMode="auto">
          <a:xfrm>
            <a:off x="7086600" y="3962400"/>
            <a:ext cx="10668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290" name="Line 50"/>
          <p:cNvSpPr>
            <a:spLocks noChangeShapeType="1"/>
          </p:cNvSpPr>
          <p:nvPr/>
        </p:nvSpPr>
        <p:spPr bwMode="auto">
          <a:xfrm>
            <a:off x="8153400" y="3962400"/>
            <a:ext cx="0" cy="9906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291" name="Line 51"/>
          <p:cNvSpPr>
            <a:spLocks noChangeShapeType="1"/>
          </p:cNvSpPr>
          <p:nvPr/>
        </p:nvSpPr>
        <p:spPr bwMode="auto">
          <a:xfrm flipH="1">
            <a:off x="6705600" y="4953000"/>
            <a:ext cx="14478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292" name="Line 52"/>
          <p:cNvSpPr>
            <a:spLocks noChangeShapeType="1"/>
          </p:cNvSpPr>
          <p:nvPr/>
        </p:nvSpPr>
        <p:spPr bwMode="auto">
          <a:xfrm flipH="1">
            <a:off x="4267200" y="4953000"/>
            <a:ext cx="1143000" cy="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293" name="Line 53"/>
          <p:cNvSpPr>
            <a:spLocks noChangeShapeType="1"/>
          </p:cNvSpPr>
          <p:nvPr/>
        </p:nvSpPr>
        <p:spPr bwMode="auto">
          <a:xfrm flipV="1">
            <a:off x="4267200" y="4191000"/>
            <a:ext cx="0" cy="76200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294" name="Line 54"/>
          <p:cNvSpPr>
            <a:spLocks noChangeShapeType="1"/>
          </p:cNvSpPr>
          <p:nvPr/>
        </p:nvSpPr>
        <p:spPr bwMode="auto">
          <a:xfrm flipH="1" flipV="1">
            <a:off x="4267200" y="3581400"/>
            <a:ext cx="152400" cy="22860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295" name="Line 55"/>
          <p:cNvSpPr>
            <a:spLocks noChangeShapeType="1"/>
          </p:cNvSpPr>
          <p:nvPr/>
        </p:nvSpPr>
        <p:spPr bwMode="auto">
          <a:xfrm flipV="1">
            <a:off x="4267200" y="2590800"/>
            <a:ext cx="0" cy="99060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296" name="Line 56"/>
          <p:cNvSpPr>
            <a:spLocks noChangeShapeType="1"/>
          </p:cNvSpPr>
          <p:nvPr/>
        </p:nvSpPr>
        <p:spPr bwMode="auto">
          <a:xfrm>
            <a:off x="4267200" y="2590800"/>
            <a:ext cx="762000" cy="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297" name="Text Box 57"/>
          <p:cNvSpPr txBox="1">
            <a:spLocks noChangeArrowheads="1"/>
          </p:cNvSpPr>
          <p:nvPr/>
        </p:nvSpPr>
        <p:spPr bwMode="auto">
          <a:xfrm>
            <a:off x="2133600" y="5943600"/>
            <a:ext cx="3124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LK – ORGANEN - RB</a:t>
            </a:r>
          </a:p>
        </p:txBody>
      </p:sp>
      <p:sp>
        <p:nvSpPr>
          <p:cNvPr id="10298" name="Line 58"/>
          <p:cNvSpPr>
            <a:spLocks noChangeShapeType="1"/>
          </p:cNvSpPr>
          <p:nvPr/>
        </p:nvSpPr>
        <p:spPr bwMode="auto">
          <a:xfrm>
            <a:off x="5486400" y="2971800"/>
            <a:ext cx="0" cy="60960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299" name="Line 59"/>
          <p:cNvSpPr>
            <a:spLocks noChangeShapeType="1"/>
          </p:cNvSpPr>
          <p:nvPr/>
        </p:nvSpPr>
        <p:spPr bwMode="auto">
          <a:xfrm flipH="1">
            <a:off x="3200400" y="3962400"/>
            <a:ext cx="1828800" cy="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300" name="Line 60"/>
          <p:cNvSpPr>
            <a:spLocks noChangeShapeType="1"/>
          </p:cNvSpPr>
          <p:nvPr/>
        </p:nvSpPr>
        <p:spPr bwMode="auto">
          <a:xfrm flipV="1">
            <a:off x="3200400" y="1143000"/>
            <a:ext cx="0" cy="281940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301" name="Line 61"/>
          <p:cNvSpPr>
            <a:spLocks noChangeShapeType="1"/>
          </p:cNvSpPr>
          <p:nvPr/>
        </p:nvSpPr>
        <p:spPr bwMode="auto">
          <a:xfrm>
            <a:off x="3200400" y="1143000"/>
            <a:ext cx="2209800" cy="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302" name="Line 62"/>
          <p:cNvSpPr>
            <a:spLocks noChangeShapeType="1"/>
          </p:cNvSpPr>
          <p:nvPr/>
        </p:nvSpPr>
        <p:spPr bwMode="auto">
          <a:xfrm>
            <a:off x="6553200" y="1143000"/>
            <a:ext cx="16002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303" name="Line 63"/>
          <p:cNvSpPr>
            <a:spLocks noChangeShapeType="1"/>
          </p:cNvSpPr>
          <p:nvPr/>
        </p:nvSpPr>
        <p:spPr bwMode="auto">
          <a:xfrm>
            <a:off x="8153400" y="1143000"/>
            <a:ext cx="0" cy="13716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304" name="Line 64"/>
          <p:cNvSpPr>
            <a:spLocks noChangeShapeType="1"/>
          </p:cNvSpPr>
          <p:nvPr/>
        </p:nvSpPr>
        <p:spPr bwMode="auto">
          <a:xfrm flipH="1">
            <a:off x="7162800" y="2514600"/>
            <a:ext cx="9144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305" name="Line 65"/>
          <p:cNvSpPr>
            <a:spLocks noChangeShapeType="1"/>
          </p:cNvSpPr>
          <p:nvPr/>
        </p:nvSpPr>
        <p:spPr bwMode="auto">
          <a:xfrm>
            <a:off x="6705600" y="3048000"/>
            <a:ext cx="0" cy="5334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306" name="Text Box 66"/>
          <p:cNvSpPr txBox="1">
            <a:spLocks noChangeArrowheads="1"/>
          </p:cNvSpPr>
          <p:nvPr/>
        </p:nvSpPr>
        <p:spPr bwMode="auto">
          <a:xfrm>
            <a:off x="1981200" y="381001"/>
            <a:ext cx="3505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DUBBELE BLOEDSOMLOOP</a:t>
            </a:r>
          </a:p>
        </p:txBody>
      </p:sp>
    </p:spTree>
    <p:extLst>
      <p:ext uri="{BB962C8B-B14F-4D97-AF65-F5344CB8AC3E}">
        <p14:creationId xmlns:p14="http://schemas.microsoft.com/office/powerpoint/2010/main" val="3312406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4876800" y="2133600"/>
            <a:ext cx="2362200" cy="2133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4339" name="Line 3"/>
          <p:cNvSpPr>
            <a:spLocks noChangeShapeType="1"/>
          </p:cNvSpPr>
          <p:nvPr/>
        </p:nvSpPr>
        <p:spPr bwMode="auto">
          <a:xfrm>
            <a:off x="6019800" y="2133600"/>
            <a:ext cx="0" cy="213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4340" name="Line 4"/>
          <p:cNvSpPr>
            <a:spLocks noChangeShapeType="1"/>
          </p:cNvSpPr>
          <p:nvPr/>
        </p:nvSpPr>
        <p:spPr bwMode="auto">
          <a:xfrm>
            <a:off x="4876800" y="2971800"/>
            <a:ext cx="5334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4341" name="Line 5"/>
          <p:cNvSpPr>
            <a:spLocks noChangeShapeType="1"/>
          </p:cNvSpPr>
          <p:nvPr/>
        </p:nvSpPr>
        <p:spPr bwMode="auto">
          <a:xfrm flipH="1">
            <a:off x="5638800" y="2895600"/>
            <a:ext cx="3810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4342" name="Line 6"/>
          <p:cNvSpPr>
            <a:spLocks noChangeShapeType="1"/>
          </p:cNvSpPr>
          <p:nvPr/>
        </p:nvSpPr>
        <p:spPr bwMode="auto">
          <a:xfrm>
            <a:off x="6019800" y="2895600"/>
            <a:ext cx="5334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4343" name="Line 7"/>
          <p:cNvSpPr>
            <a:spLocks noChangeShapeType="1"/>
          </p:cNvSpPr>
          <p:nvPr/>
        </p:nvSpPr>
        <p:spPr bwMode="auto">
          <a:xfrm flipV="1">
            <a:off x="6781800" y="2819400"/>
            <a:ext cx="4572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4344" name="Text Box 8"/>
          <p:cNvSpPr txBox="1">
            <a:spLocks noChangeArrowheads="1"/>
          </p:cNvSpPr>
          <p:nvPr/>
        </p:nvSpPr>
        <p:spPr bwMode="auto">
          <a:xfrm>
            <a:off x="5181600" y="3657600"/>
            <a:ext cx="762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RK</a:t>
            </a:r>
          </a:p>
        </p:txBody>
      </p:sp>
      <p:sp>
        <p:nvSpPr>
          <p:cNvPr id="14345" name="Text Box 9"/>
          <p:cNvSpPr txBox="1">
            <a:spLocks noChangeArrowheads="1"/>
          </p:cNvSpPr>
          <p:nvPr/>
        </p:nvSpPr>
        <p:spPr bwMode="auto">
          <a:xfrm>
            <a:off x="6324600" y="3657600"/>
            <a:ext cx="609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LK</a:t>
            </a:r>
          </a:p>
        </p:txBody>
      </p:sp>
      <p:sp>
        <p:nvSpPr>
          <p:cNvPr id="14346" name="Text Box 10"/>
          <p:cNvSpPr txBox="1">
            <a:spLocks noChangeArrowheads="1"/>
          </p:cNvSpPr>
          <p:nvPr/>
        </p:nvSpPr>
        <p:spPr bwMode="auto">
          <a:xfrm>
            <a:off x="5181600" y="2514600"/>
            <a:ext cx="609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RB</a:t>
            </a:r>
          </a:p>
        </p:txBody>
      </p:sp>
      <p:sp>
        <p:nvSpPr>
          <p:cNvPr id="14347" name="Text Box 11"/>
          <p:cNvSpPr txBox="1">
            <a:spLocks noChangeArrowheads="1"/>
          </p:cNvSpPr>
          <p:nvPr/>
        </p:nvSpPr>
        <p:spPr bwMode="auto">
          <a:xfrm>
            <a:off x="6400800" y="2514600"/>
            <a:ext cx="609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LB</a:t>
            </a:r>
          </a:p>
        </p:txBody>
      </p:sp>
      <p:sp>
        <p:nvSpPr>
          <p:cNvPr id="14348" name="Line 12"/>
          <p:cNvSpPr>
            <a:spLocks noChangeShapeType="1"/>
          </p:cNvSpPr>
          <p:nvPr/>
        </p:nvSpPr>
        <p:spPr bwMode="auto">
          <a:xfrm flipH="1">
            <a:off x="3276600" y="3886200"/>
            <a:ext cx="1600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4349" name="Line 13"/>
          <p:cNvSpPr>
            <a:spLocks noChangeShapeType="1"/>
          </p:cNvSpPr>
          <p:nvPr/>
        </p:nvSpPr>
        <p:spPr bwMode="auto">
          <a:xfrm flipH="1">
            <a:off x="3124200" y="4038600"/>
            <a:ext cx="1752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4350" name="Line 14"/>
          <p:cNvSpPr>
            <a:spLocks noChangeShapeType="1"/>
          </p:cNvSpPr>
          <p:nvPr/>
        </p:nvSpPr>
        <p:spPr bwMode="auto">
          <a:xfrm flipV="1">
            <a:off x="3124200" y="1066800"/>
            <a:ext cx="0" cy="297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4351" name="Line 15"/>
          <p:cNvSpPr>
            <a:spLocks noChangeShapeType="1"/>
          </p:cNvSpPr>
          <p:nvPr/>
        </p:nvSpPr>
        <p:spPr bwMode="auto">
          <a:xfrm flipV="1">
            <a:off x="3276600" y="1219200"/>
            <a:ext cx="0" cy="2667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4352" name="Line 16"/>
          <p:cNvSpPr>
            <a:spLocks noChangeShapeType="1"/>
          </p:cNvSpPr>
          <p:nvPr/>
        </p:nvSpPr>
        <p:spPr bwMode="auto">
          <a:xfrm>
            <a:off x="3124200" y="1066800"/>
            <a:ext cx="2286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4353" name="Line 17"/>
          <p:cNvSpPr>
            <a:spLocks noChangeShapeType="1"/>
          </p:cNvSpPr>
          <p:nvPr/>
        </p:nvSpPr>
        <p:spPr bwMode="auto">
          <a:xfrm>
            <a:off x="3276600" y="1219200"/>
            <a:ext cx="2133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4354" name="Text Box 18"/>
          <p:cNvSpPr txBox="1">
            <a:spLocks noChangeArrowheads="1"/>
          </p:cNvSpPr>
          <p:nvPr/>
        </p:nvSpPr>
        <p:spPr bwMode="auto">
          <a:xfrm>
            <a:off x="5410200" y="914401"/>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LONGEN</a:t>
            </a:r>
          </a:p>
        </p:txBody>
      </p:sp>
      <p:sp>
        <p:nvSpPr>
          <p:cNvPr id="14355" name="Line 19"/>
          <p:cNvSpPr>
            <a:spLocks noChangeShapeType="1"/>
          </p:cNvSpPr>
          <p:nvPr/>
        </p:nvSpPr>
        <p:spPr bwMode="auto">
          <a:xfrm>
            <a:off x="6553200" y="1066800"/>
            <a:ext cx="1676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4356" name="Line 20"/>
          <p:cNvSpPr>
            <a:spLocks noChangeShapeType="1"/>
          </p:cNvSpPr>
          <p:nvPr/>
        </p:nvSpPr>
        <p:spPr bwMode="auto">
          <a:xfrm>
            <a:off x="6553200" y="1219200"/>
            <a:ext cx="152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4357" name="Line 21"/>
          <p:cNvSpPr>
            <a:spLocks noChangeShapeType="1"/>
          </p:cNvSpPr>
          <p:nvPr/>
        </p:nvSpPr>
        <p:spPr bwMode="auto">
          <a:xfrm>
            <a:off x="8229600" y="10668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4358" name="Line 22"/>
          <p:cNvSpPr>
            <a:spLocks noChangeShapeType="1"/>
          </p:cNvSpPr>
          <p:nvPr/>
        </p:nvSpPr>
        <p:spPr bwMode="auto">
          <a:xfrm>
            <a:off x="8077200" y="1219200"/>
            <a:ext cx="0" cy="1219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4359" name="Line 23"/>
          <p:cNvSpPr>
            <a:spLocks noChangeShapeType="1"/>
          </p:cNvSpPr>
          <p:nvPr/>
        </p:nvSpPr>
        <p:spPr bwMode="auto">
          <a:xfrm flipH="1">
            <a:off x="7239000" y="2438400"/>
            <a:ext cx="838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4360" name="Line 24"/>
          <p:cNvSpPr>
            <a:spLocks noChangeShapeType="1"/>
          </p:cNvSpPr>
          <p:nvPr/>
        </p:nvSpPr>
        <p:spPr bwMode="auto">
          <a:xfrm>
            <a:off x="7239000" y="2590800"/>
            <a:ext cx="99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4361" name="Text Box 25"/>
          <p:cNvSpPr txBox="1">
            <a:spLocks noChangeArrowheads="1"/>
          </p:cNvSpPr>
          <p:nvPr/>
        </p:nvSpPr>
        <p:spPr bwMode="auto">
          <a:xfrm>
            <a:off x="2133600" y="5486400"/>
            <a:ext cx="2895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RK – LONGEN - LB</a:t>
            </a:r>
          </a:p>
        </p:txBody>
      </p:sp>
      <p:sp>
        <p:nvSpPr>
          <p:cNvPr id="14362" name="Line 26"/>
          <p:cNvSpPr>
            <a:spLocks noChangeShapeType="1"/>
          </p:cNvSpPr>
          <p:nvPr/>
        </p:nvSpPr>
        <p:spPr bwMode="auto">
          <a:xfrm>
            <a:off x="7239000" y="3886200"/>
            <a:ext cx="99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4363" name="Line 27"/>
          <p:cNvSpPr>
            <a:spLocks noChangeShapeType="1"/>
          </p:cNvSpPr>
          <p:nvPr/>
        </p:nvSpPr>
        <p:spPr bwMode="auto">
          <a:xfrm>
            <a:off x="7239000" y="4038600"/>
            <a:ext cx="838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4364" name="Line 28"/>
          <p:cNvSpPr>
            <a:spLocks noChangeShapeType="1"/>
          </p:cNvSpPr>
          <p:nvPr/>
        </p:nvSpPr>
        <p:spPr bwMode="auto">
          <a:xfrm>
            <a:off x="8229600" y="3886200"/>
            <a:ext cx="0" cy="1143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4365" name="Line 29"/>
          <p:cNvSpPr>
            <a:spLocks noChangeShapeType="1"/>
          </p:cNvSpPr>
          <p:nvPr/>
        </p:nvSpPr>
        <p:spPr bwMode="auto">
          <a:xfrm>
            <a:off x="8077200" y="4038600"/>
            <a:ext cx="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4366" name="Line 30"/>
          <p:cNvSpPr>
            <a:spLocks noChangeShapeType="1"/>
          </p:cNvSpPr>
          <p:nvPr/>
        </p:nvSpPr>
        <p:spPr bwMode="auto">
          <a:xfrm flipH="1">
            <a:off x="6705600" y="5029200"/>
            <a:ext cx="152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4367" name="Line 31"/>
          <p:cNvSpPr>
            <a:spLocks noChangeShapeType="1"/>
          </p:cNvSpPr>
          <p:nvPr/>
        </p:nvSpPr>
        <p:spPr bwMode="auto">
          <a:xfrm flipH="1">
            <a:off x="6781800" y="4876800"/>
            <a:ext cx="1295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4368" name="Text Box 32"/>
          <p:cNvSpPr txBox="1">
            <a:spLocks noChangeArrowheads="1"/>
          </p:cNvSpPr>
          <p:nvPr/>
        </p:nvSpPr>
        <p:spPr bwMode="auto">
          <a:xfrm>
            <a:off x="5410200" y="4724401"/>
            <a:ext cx="1905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ORGANEN</a:t>
            </a:r>
          </a:p>
        </p:txBody>
      </p:sp>
      <p:sp>
        <p:nvSpPr>
          <p:cNvPr id="14369" name="Line 33"/>
          <p:cNvSpPr>
            <a:spLocks noChangeShapeType="1"/>
          </p:cNvSpPr>
          <p:nvPr/>
        </p:nvSpPr>
        <p:spPr bwMode="auto">
          <a:xfrm flipH="1">
            <a:off x="4343400" y="4876800"/>
            <a:ext cx="99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4370" name="Line 34"/>
          <p:cNvSpPr>
            <a:spLocks noChangeShapeType="1"/>
          </p:cNvSpPr>
          <p:nvPr/>
        </p:nvSpPr>
        <p:spPr bwMode="auto">
          <a:xfrm flipV="1">
            <a:off x="4343400" y="41910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4371" name="Line 35"/>
          <p:cNvSpPr>
            <a:spLocks noChangeShapeType="1"/>
          </p:cNvSpPr>
          <p:nvPr/>
        </p:nvSpPr>
        <p:spPr bwMode="auto">
          <a:xfrm flipV="1">
            <a:off x="4343400" y="4114800"/>
            <a:ext cx="1524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4372" name="Line 36"/>
          <p:cNvSpPr>
            <a:spLocks noChangeShapeType="1"/>
          </p:cNvSpPr>
          <p:nvPr/>
        </p:nvSpPr>
        <p:spPr bwMode="auto">
          <a:xfrm flipV="1">
            <a:off x="4495800" y="40386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4373" name="Line 37"/>
          <p:cNvSpPr>
            <a:spLocks noChangeShapeType="1"/>
          </p:cNvSpPr>
          <p:nvPr/>
        </p:nvSpPr>
        <p:spPr bwMode="auto">
          <a:xfrm flipV="1">
            <a:off x="4495800" y="37338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4374" name="Line 38"/>
          <p:cNvSpPr>
            <a:spLocks noChangeShapeType="1"/>
          </p:cNvSpPr>
          <p:nvPr/>
        </p:nvSpPr>
        <p:spPr bwMode="auto">
          <a:xfrm flipH="1" flipV="1">
            <a:off x="4343400" y="3581400"/>
            <a:ext cx="1524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4375" name="Line 39"/>
          <p:cNvSpPr>
            <a:spLocks noChangeShapeType="1"/>
          </p:cNvSpPr>
          <p:nvPr/>
        </p:nvSpPr>
        <p:spPr bwMode="auto">
          <a:xfrm flipV="1">
            <a:off x="4343400" y="2667000"/>
            <a:ext cx="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4376" name="Line 40"/>
          <p:cNvSpPr>
            <a:spLocks noChangeShapeType="1"/>
          </p:cNvSpPr>
          <p:nvPr/>
        </p:nvSpPr>
        <p:spPr bwMode="auto">
          <a:xfrm>
            <a:off x="4343400" y="2667000"/>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4377" name="Line 41"/>
          <p:cNvSpPr>
            <a:spLocks noChangeShapeType="1"/>
          </p:cNvSpPr>
          <p:nvPr/>
        </p:nvSpPr>
        <p:spPr bwMode="auto">
          <a:xfrm flipH="1">
            <a:off x="4191000" y="5029200"/>
            <a:ext cx="1219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4378" name="Line 42"/>
          <p:cNvSpPr>
            <a:spLocks noChangeShapeType="1"/>
          </p:cNvSpPr>
          <p:nvPr/>
        </p:nvSpPr>
        <p:spPr bwMode="auto">
          <a:xfrm flipV="1">
            <a:off x="4191000" y="4191000"/>
            <a:ext cx="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4379" name="Line 43"/>
          <p:cNvSpPr>
            <a:spLocks noChangeShapeType="1"/>
          </p:cNvSpPr>
          <p:nvPr/>
        </p:nvSpPr>
        <p:spPr bwMode="auto">
          <a:xfrm flipV="1">
            <a:off x="4191000" y="4114800"/>
            <a:ext cx="762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4380" name="Line 44"/>
          <p:cNvSpPr>
            <a:spLocks noChangeShapeType="1"/>
          </p:cNvSpPr>
          <p:nvPr/>
        </p:nvSpPr>
        <p:spPr bwMode="auto">
          <a:xfrm flipV="1">
            <a:off x="4343400" y="38100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4381" name="Line 45"/>
          <p:cNvSpPr>
            <a:spLocks noChangeShapeType="1"/>
          </p:cNvSpPr>
          <p:nvPr/>
        </p:nvSpPr>
        <p:spPr bwMode="auto">
          <a:xfrm flipH="1" flipV="1">
            <a:off x="4191000" y="3581400"/>
            <a:ext cx="1524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4382" name="Line 46"/>
          <p:cNvSpPr>
            <a:spLocks noChangeShapeType="1"/>
          </p:cNvSpPr>
          <p:nvPr/>
        </p:nvSpPr>
        <p:spPr bwMode="auto">
          <a:xfrm flipV="1">
            <a:off x="4191000" y="2438400"/>
            <a:ext cx="0" cy="1143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4383" name="Line 47"/>
          <p:cNvSpPr>
            <a:spLocks noChangeShapeType="1"/>
          </p:cNvSpPr>
          <p:nvPr/>
        </p:nvSpPr>
        <p:spPr bwMode="auto">
          <a:xfrm>
            <a:off x="4191000" y="2514600"/>
            <a:ext cx="68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4384" name="Line 48"/>
          <p:cNvSpPr>
            <a:spLocks noChangeShapeType="1"/>
          </p:cNvSpPr>
          <p:nvPr/>
        </p:nvSpPr>
        <p:spPr bwMode="auto">
          <a:xfrm flipV="1">
            <a:off x="4267200" y="40386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4385" name="Line 49"/>
          <p:cNvSpPr>
            <a:spLocks noChangeShapeType="1"/>
          </p:cNvSpPr>
          <p:nvPr/>
        </p:nvSpPr>
        <p:spPr bwMode="auto">
          <a:xfrm>
            <a:off x="7086600" y="3962400"/>
            <a:ext cx="10668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4386" name="Line 50"/>
          <p:cNvSpPr>
            <a:spLocks noChangeShapeType="1"/>
          </p:cNvSpPr>
          <p:nvPr/>
        </p:nvSpPr>
        <p:spPr bwMode="auto">
          <a:xfrm>
            <a:off x="8153400" y="3962400"/>
            <a:ext cx="0" cy="9906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4387" name="Line 51"/>
          <p:cNvSpPr>
            <a:spLocks noChangeShapeType="1"/>
          </p:cNvSpPr>
          <p:nvPr/>
        </p:nvSpPr>
        <p:spPr bwMode="auto">
          <a:xfrm flipH="1">
            <a:off x="6705600" y="4953000"/>
            <a:ext cx="14478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4388" name="Line 52"/>
          <p:cNvSpPr>
            <a:spLocks noChangeShapeType="1"/>
          </p:cNvSpPr>
          <p:nvPr/>
        </p:nvSpPr>
        <p:spPr bwMode="auto">
          <a:xfrm flipH="1">
            <a:off x="4267200" y="4953000"/>
            <a:ext cx="1143000" cy="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4389" name="Line 53"/>
          <p:cNvSpPr>
            <a:spLocks noChangeShapeType="1"/>
          </p:cNvSpPr>
          <p:nvPr/>
        </p:nvSpPr>
        <p:spPr bwMode="auto">
          <a:xfrm flipV="1">
            <a:off x="4267200" y="4191000"/>
            <a:ext cx="0" cy="76200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4390" name="Line 54"/>
          <p:cNvSpPr>
            <a:spLocks noChangeShapeType="1"/>
          </p:cNvSpPr>
          <p:nvPr/>
        </p:nvSpPr>
        <p:spPr bwMode="auto">
          <a:xfrm flipH="1" flipV="1">
            <a:off x="4267200" y="3581400"/>
            <a:ext cx="152400" cy="22860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4391" name="Line 55"/>
          <p:cNvSpPr>
            <a:spLocks noChangeShapeType="1"/>
          </p:cNvSpPr>
          <p:nvPr/>
        </p:nvSpPr>
        <p:spPr bwMode="auto">
          <a:xfrm flipV="1">
            <a:off x="4267200" y="2590800"/>
            <a:ext cx="0" cy="99060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4392" name="Line 56"/>
          <p:cNvSpPr>
            <a:spLocks noChangeShapeType="1"/>
          </p:cNvSpPr>
          <p:nvPr/>
        </p:nvSpPr>
        <p:spPr bwMode="auto">
          <a:xfrm>
            <a:off x="4267200" y="2590800"/>
            <a:ext cx="762000" cy="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4393" name="Text Box 57"/>
          <p:cNvSpPr txBox="1">
            <a:spLocks noChangeArrowheads="1"/>
          </p:cNvSpPr>
          <p:nvPr/>
        </p:nvSpPr>
        <p:spPr bwMode="auto">
          <a:xfrm>
            <a:off x="2133600" y="5943600"/>
            <a:ext cx="3124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LK – ORGANEN - RB</a:t>
            </a:r>
          </a:p>
        </p:txBody>
      </p:sp>
      <p:sp>
        <p:nvSpPr>
          <p:cNvPr id="14394" name="Line 58"/>
          <p:cNvSpPr>
            <a:spLocks noChangeShapeType="1"/>
          </p:cNvSpPr>
          <p:nvPr/>
        </p:nvSpPr>
        <p:spPr bwMode="auto">
          <a:xfrm>
            <a:off x="5486400" y="2971800"/>
            <a:ext cx="0" cy="60960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4395" name="Line 59"/>
          <p:cNvSpPr>
            <a:spLocks noChangeShapeType="1"/>
          </p:cNvSpPr>
          <p:nvPr/>
        </p:nvSpPr>
        <p:spPr bwMode="auto">
          <a:xfrm flipH="1">
            <a:off x="3200400" y="3962400"/>
            <a:ext cx="1828800" cy="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4396" name="Line 60"/>
          <p:cNvSpPr>
            <a:spLocks noChangeShapeType="1"/>
          </p:cNvSpPr>
          <p:nvPr/>
        </p:nvSpPr>
        <p:spPr bwMode="auto">
          <a:xfrm flipV="1">
            <a:off x="3200400" y="1143000"/>
            <a:ext cx="0" cy="281940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4397" name="Line 61"/>
          <p:cNvSpPr>
            <a:spLocks noChangeShapeType="1"/>
          </p:cNvSpPr>
          <p:nvPr/>
        </p:nvSpPr>
        <p:spPr bwMode="auto">
          <a:xfrm>
            <a:off x="3200400" y="1143000"/>
            <a:ext cx="2209800" cy="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4398" name="Line 62"/>
          <p:cNvSpPr>
            <a:spLocks noChangeShapeType="1"/>
          </p:cNvSpPr>
          <p:nvPr/>
        </p:nvSpPr>
        <p:spPr bwMode="auto">
          <a:xfrm>
            <a:off x="6553200" y="1143000"/>
            <a:ext cx="16002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4399" name="Line 63"/>
          <p:cNvSpPr>
            <a:spLocks noChangeShapeType="1"/>
          </p:cNvSpPr>
          <p:nvPr/>
        </p:nvSpPr>
        <p:spPr bwMode="auto">
          <a:xfrm>
            <a:off x="8153400" y="1143000"/>
            <a:ext cx="0" cy="13716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4400" name="Line 64"/>
          <p:cNvSpPr>
            <a:spLocks noChangeShapeType="1"/>
          </p:cNvSpPr>
          <p:nvPr/>
        </p:nvSpPr>
        <p:spPr bwMode="auto">
          <a:xfrm flipH="1">
            <a:off x="7162800" y="2514600"/>
            <a:ext cx="9144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4401" name="Line 65"/>
          <p:cNvSpPr>
            <a:spLocks noChangeShapeType="1"/>
          </p:cNvSpPr>
          <p:nvPr/>
        </p:nvSpPr>
        <p:spPr bwMode="auto">
          <a:xfrm>
            <a:off x="6705600" y="3048000"/>
            <a:ext cx="0" cy="5334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4402" name="Text Box 66"/>
          <p:cNvSpPr txBox="1">
            <a:spLocks noChangeArrowheads="1"/>
          </p:cNvSpPr>
          <p:nvPr/>
        </p:nvSpPr>
        <p:spPr bwMode="auto">
          <a:xfrm>
            <a:off x="1981200" y="381001"/>
            <a:ext cx="3505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DUBBELE BLOEDSOMLOOP</a:t>
            </a:r>
          </a:p>
        </p:txBody>
      </p:sp>
      <p:sp>
        <p:nvSpPr>
          <p:cNvPr id="14403" name="Line 67"/>
          <p:cNvSpPr>
            <a:spLocks noChangeShapeType="1"/>
          </p:cNvSpPr>
          <p:nvPr/>
        </p:nvSpPr>
        <p:spPr bwMode="auto">
          <a:xfrm>
            <a:off x="7239000" y="2819400"/>
            <a:ext cx="0" cy="10668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4404" name="Line 68"/>
          <p:cNvSpPr>
            <a:spLocks noChangeShapeType="1"/>
          </p:cNvSpPr>
          <p:nvPr/>
        </p:nvSpPr>
        <p:spPr bwMode="auto">
          <a:xfrm>
            <a:off x="7239000" y="4038600"/>
            <a:ext cx="0" cy="2286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4405" name="Line 69"/>
          <p:cNvSpPr>
            <a:spLocks noChangeShapeType="1"/>
          </p:cNvSpPr>
          <p:nvPr/>
        </p:nvSpPr>
        <p:spPr bwMode="auto">
          <a:xfrm flipH="1">
            <a:off x="6019800" y="4267200"/>
            <a:ext cx="12192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4406" name="Line 70"/>
          <p:cNvSpPr>
            <a:spLocks noChangeShapeType="1"/>
          </p:cNvSpPr>
          <p:nvPr/>
        </p:nvSpPr>
        <p:spPr bwMode="auto">
          <a:xfrm flipV="1">
            <a:off x="6019800" y="2971800"/>
            <a:ext cx="0" cy="12954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4407" name="Line 71"/>
          <p:cNvSpPr>
            <a:spLocks noChangeShapeType="1"/>
          </p:cNvSpPr>
          <p:nvPr/>
        </p:nvSpPr>
        <p:spPr bwMode="auto">
          <a:xfrm flipH="1">
            <a:off x="4876800" y="4267200"/>
            <a:ext cx="1143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4408" name="Line 72"/>
          <p:cNvSpPr>
            <a:spLocks noChangeShapeType="1"/>
          </p:cNvSpPr>
          <p:nvPr/>
        </p:nvSpPr>
        <p:spPr bwMode="auto">
          <a:xfrm flipV="1">
            <a:off x="4876800" y="4038600"/>
            <a:ext cx="0" cy="228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4409" name="Line 73"/>
          <p:cNvSpPr>
            <a:spLocks noChangeShapeType="1"/>
          </p:cNvSpPr>
          <p:nvPr/>
        </p:nvSpPr>
        <p:spPr bwMode="auto">
          <a:xfrm flipV="1">
            <a:off x="4876800" y="2971800"/>
            <a:ext cx="0" cy="914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Tree>
    <p:extLst>
      <p:ext uri="{BB962C8B-B14F-4D97-AF65-F5344CB8AC3E}">
        <p14:creationId xmlns:p14="http://schemas.microsoft.com/office/powerpoint/2010/main" val="34946720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jdelijke aanduiding voor inhoud 2"/>
          <p:cNvSpPr>
            <a:spLocks noGrp="1"/>
          </p:cNvSpPr>
          <p:nvPr>
            <p:ph idx="1"/>
          </p:nvPr>
        </p:nvSpPr>
        <p:spPr/>
        <p:txBody>
          <a:bodyPr/>
          <a:lstStyle/>
          <a:p>
            <a:pPr marL="0" indent="0">
              <a:buNone/>
            </a:pPr>
            <a:endParaRPr lang="nl-NL" dirty="0">
              <a:solidFill>
                <a:srgbClr val="00B050"/>
              </a:solidFill>
              <a:hlinkClick r:id="rId2"/>
            </a:endParaRPr>
          </a:p>
          <a:p>
            <a:pPr marL="0" indent="0">
              <a:buNone/>
            </a:pPr>
            <a:r>
              <a:rPr lang="nl-NL" sz="1800" dirty="0" err="1">
                <a:solidFill>
                  <a:srgbClr val="00B050"/>
                </a:solidFill>
                <a:hlinkClick r:id="rId2"/>
              </a:rPr>
              <a:t>Bioplek</a:t>
            </a:r>
            <a:endParaRPr lang="nl-NL" sz="1800" dirty="0">
              <a:solidFill>
                <a:srgbClr val="00B050"/>
              </a:solidFill>
            </a:endParaRPr>
          </a:p>
          <a:p>
            <a:pPr eaLnBrk="1" hangingPunct="1"/>
            <a:endParaRPr lang="nl-NL" dirty="0">
              <a:solidFill>
                <a:srgbClr val="00B050"/>
              </a:solidFill>
            </a:endParaRPr>
          </a:p>
          <a:p>
            <a:pPr eaLnBrk="1" hangingPunct="1"/>
            <a:endParaRPr lang="nl-NL" dirty="0">
              <a:solidFill>
                <a:srgbClr val="00B050"/>
              </a:solidFill>
            </a:endParaRPr>
          </a:p>
        </p:txBody>
      </p:sp>
      <p:sp>
        <p:nvSpPr>
          <p:cNvPr id="5" name="Title 1"/>
          <p:cNvSpPr txBox="1">
            <a:spLocks/>
          </p:cNvSpPr>
          <p:nvPr/>
        </p:nvSpPr>
        <p:spPr>
          <a:xfrm>
            <a:off x="2133600" y="427038"/>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nl-NL" dirty="0">
                <a:solidFill>
                  <a:srgbClr val="00B050"/>
                </a:solidFill>
              </a:rPr>
              <a:t>BS 4: De bloedvaten</a:t>
            </a:r>
          </a:p>
        </p:txBody>
      </p:sp>
      <p:sp>
        <p:nvSpPr>
          <p:cNvPr id="6" name="Rechthoek 5"/>
          <p:cNvSpPr/>
          <p:nvPr/>
        </p:nvSpPr>
        <p:spPr>
          <a:xfrm>
            <a:off x="1991544" y="1773393"/>
            <a:ext cx="4572000" cy="369332"/>
          </a:xfrm>
          <a:prstGeom prst="rect">
            <a:avLst/>
          </a:prstGeom>
        </p:spPr>
        <p:txBody>
          <a:bodyPr>
            <a:spAutoFit/>
          </a:bodyPr>
          <a:lstStyle/>
          <a:p>
            <a:r>
              <a:rPr lang="nl-NL" dirty="0">
                <a:hlinkClick r:id="rId3"/>
              </a:rPr>
              <a:t>Verschillende bloedvaten</a:t>
            </a:r>
            <a:endParaRPr lang="nl-NL" dirty="0">
              <a:solidFill>
                <a:srgbClr val="002060"/>
              </a:solidFill>
            </a:endParaRPr>
          </a:p>
        </p:txBody>
      </p:sp>
      <p:sp>
        <p:nvSpPr>
          <p:cNvPr id="3" name="Rechthoek 2"/>
          <p:cNvSpPr/>
          <p:nvPr/>
        </p:nvSpPr>
        <p:spPr>
          <a:xfrm>
            <a:off x="2003376" y="2492897"/>
            <a:ext cx="4572000" cy="584775"/>
          </a:xfrm>
          <a:prstGeom prst="rect">
            <a:avLst/>
          </a:prstGeom>
        </p:spPr>
        <p:txBody>
          <a:bodyPr>
            <a:spAutoFit/>
          </a:bodyPr>
          <a:lstStyle/>
          <a:p>
            <a:r>
              <a:rPr lang="nl-NL" sz="1600" dirty="0">
                <a:hlinkClick r:id="rId4"/>
              </a:rPr>
              <a:t>Verschillende bloedvaten (hartstichting)</a:t>
            </a:r>
            <a:endParaRPr lang="nl-NL" sz="1600" dirty="0"/>
          </a:p>
          <a:p>
            <a:endParaRPr lang="nl-NL" sz="1600" dirty="0"/>
          </a:p>
        </p:txBody>
      </p:sp>
      <p:sp>
        <p:nvSpPr>
          <p:cNvPr id="7" name="Rechthoek 6"/>
          <p:cNvSpPr/>
          <p:nvPr/>
        </p:nvSpPr>
        <p:spPr>
          <a:xfrm>
            <a:off x="1833244" y="6345885"/>
            <a:ext cx="3859570" cy="369332"/>
          </a:xfrm>
          <a:prstGeom prst="rect">
            <a:avLst/>
          </a:prstGeom>
        </p:spPr>
        <p:txBody>
          <a:bodyPr wrap="square">
            <a:spAutoFit/>
          </a:bodyPr>
          <a:lstStyle/>
          <a:p>
            <a:r>
              <a:rPr lang="nl-NL" dirty="0">
                <a:hlinkClick r:id="rId5"/>
              </a:rPr>
              <a:t>uitleg grote en kleine bloedsomloop</a:t>
            </a:r>
            <a:endParaRPr lang="nl-NL" dirty="0"/>
          </a:p>
        </p:txBody>
      </p:sp>
      <p:pic>
        <p:nvPicPr>
          <p:cNvPr id="8"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3016488" y="4437112"/>
            <a:ext cx="1269107" cy="19128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50087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endParaRPr lang="nl-NL"/>
          </a:p>
        </p:txBody>
      </p:sp>
      <p:sp>
        <p:nvSpPr>
          <p:cNvPr id="4" name="Rechthoek 3"/>
          <p:cNvSpPr/>
          <p:nvPr/>
        </p:nvSpPr>
        <p:spPr>
          <a:xfrm>
            <a:off x="4334096" y="4507993"/>
            <a:ext cx="4173558" cy="369332"/>
          </a:xfrm>
          <a:prstGeom prst="rect">
            <a:avLst/>
          </a:prstGeom>
        </p:spPr>
        <p:txBody>
          <a:bodyPr wrap="square">
            <a:spAutoFit/>
          </a:bodyPr>
          <a:lstStyle/>
          <a:p>
            <a:r>
              <a:rPr lang="nl-NL" dirty="0">
                <a:hlinkClick r:id="rId2"/>
              </a:rPr>
              <a:t>Klik hier (3.58 min. inclusief herhaling) </a:t>
            </a:r>
            <a:endParaRPr lang="nl-NL"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6262" y="2348880"/>
            <a:ext cx="2945288" cy="19305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2133600" y="427038"/>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nl-NL" dirty="0">
                <a:solidFill>
                  <a:srgbClr val="00B050"/>
                </a:solidFill>
              </a:rPr>
              <a:t>BS 4: De bloedvaten</a:t>
            </a:r>
          </a:p>
        </p:txBody>
      </p:sp>
    </p:spTree>
    <p:extLst>
      <p:ext uri="{BB962C8B-B14F-4D97-AF65-F5344CB8AC3E}">
        <p14:creationId xmlns:p14="http://schemas.microsoft.com/office/powerpoint/2010/main" val="3858115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1806575" y="1143677"/>
            <a:ext cx="8785225" cy="2031325"/>
          </a:xfrm>
          <a:prstGeom prst="rect">
            <a:avLst/>
          </a:prstGeom>
        </p:spPr>
        <p:txBody>
          <a:bodyPr>
            <a:spAutoFit/>
          </a:bodyPr>
          <a:lstStyle/>
          <a:p>
            <a:pPr eaLnBrk="1" hangingPunct="1">
              <a:defRPr/>
            </a:pPr>
            <a:r>
              <a:rPr lang="nl-NL" dirty="0">
                <a:latin typeface="Calibri Light" panose="020F0302020204030204" pitchFamily="34" charset="0"/>
              </a:rPr>
              <a:t>Al jouw cellen hebben </a:t>
            </a:r>
            <a:r>
              <a:rPr lang="nl-NL" b="1" u="sng" dirty="0">
                <a:latin typeface="Calibri Light" panose="020F0302020204030204" pitchFamily="34" charset="0"/>
              </a:rPr>
              <a:t>energie </a:t>
            </a:r>
            <a:r>
              <a:rPr lang="nl-NL" dirty="0">
                <a:latin typeface="Calibri Light" panose="020F0302020204030204" pitchFamily="34" charset="0"/>
              </a:rPr>
              <a:t>nodig!</a:t>
            </a:r>
          </a:p>
          <a:p>
            <a:pPr algn="ctr" eaLnBrk="1" hangingPunct="1">
              <a:defRPr/>
            </a:pPr>
            <a:endParaRPr lang="nl-NL" dirty="0">
              <a:latin typeface="Calibri Light" panose="020F0302020204030204" pitchFamily="34" charset="0"/>
            </a:endParaRPr>
          </a:p>
          <a:p>
            <a:pPr eaLnBrk="1" hangingPunct="1">
              <a:defRPr/>
            </a:pPr>
            <a:r>
              <a:rPr lang="nl-NL" dirty="0">
                <a:latin typeface="Calibri Light" panose="020F0302020204030204" pitchFamily="34" charset="0"/>
              </a:rPr>
              <a:t>                             </a:t>
            </a:r>
          </a:p>
          <a:p>
            <a:pPr eaLnBrk="1" hangingPunct="1">
              <a:defRPr/>
            </a:pPr>
            <a:r>
              <a:rPr lang="nl-NL" b="1" dirty="0">
                <a:solidFill>
                  <a:srgbClr val="FF0000"/>
                </a:solidFill>
                <a:latin typeface="Calibri Light" panose="020F0302020204030204" pitchFamily="34" charset="0"/>
              </a:rPr>
              <a:t>                            GLUCOSE</a:t>
            </a:r>
            <a:r>
              <a:rPr lang="nl-NL" dirty="0">
                <a:latin typeface="Calibri Light" panose="020F0302020204030204" pitchFamily="34" charset="0"/>
              </a:rPr>
              <a:t> = belangrijkste energierijke stof</a:t>
            </a:r>
          </a:p>
          <a:p>
            <a:pPr algn="ctr" eaLnBrk="1" hangingPunct="1">
              <a:buFont typeface="Wingdings" pitchFamily="2" charset="2"/>
              <a:buNone/>
              <a:defRPr/>
            </a:pPr>
            <a:endParaRPr lang="nl-NL" dirty="0">
              <a:latin typeface="Calibri Light" panose="020F0302020204030204" pitchFamily="34" charset="0"/>
            </a:endParaRPr>
          </a:p>
          <a:p>
            <a:pPr eaLnBrk="1" hangingPunct="1">
              <a:defRPr/>
            </a:pPr>
            <a:r>
              <a:rPr lang="nl-NL" b="1" dirty="0">
                <a:solidFill>
                  <a:srgbClr val="FFFF00"/>
                </a:solidFill>
                <a:latin typeface="Calibri Light" panose="020F0302020204030204" pitchFamily="34" charset="0"/>
              </a:rPr>
              <a:t>                            </a:t>
            </a:r>
          </a:p>
          <a:p>
            <a:pPr eaLnBrk="1" hangingPunct="1">
              <a:defRPr/>
            </a:pPr>
            <a:r>
              <a:rPr lang="nl-NL" b="1" dirty="0">
                <a:solidFill>
                  <a:srgbClr val="FFFF00"/>
                </a:solidFill>
                <a:latin typeface="Calibri Light" panose="020F0302020204030204" pitchFamily="34" charset="0"/>
              </a:rPr>
              <a:t>                           </a:t>
            </a:r>
            <a:r>
              <a:rPr lang="nl-NL" b="1" dirty="0">
                <a:solidFill>
                  <a:schemeClr val="accent6">
                    <a:lumMod val="75000"/>
                  </a:schemeClr>
                </a:solidFill>
                <a:latin typeface="Calibri Light" panose="020F0302020204030204" pitchFamily="34" charset="0"/>
              </a:rPr>
              <a:t>ZUURSTOF</a:t>
            </a:r>
            <a:r>
              <a:rPr lang="nl-NL" dirty="0">
                <a:solidFill>
                  <a:schemeClr val="accent6">
                    <a:lumMod val="75000"/>
                  </a:schemeClr>
                </a:solidFill>
                <a:latin typeface="Calibri Light" panose="020F0302020204030204" pitchFamily="34" charset="0"/>
              </a:rPr>
              <a:t> </a:t>
            </a:r>
            <a:r>
              <a:rPr lang="nl-NL" dirty="0">
                <a:latin typeface="Calibri Light" panose="020F0302020204030204" pitchFamily="34" charset="0"/>
              </a:rPr>
              <a:t>nodig om energie vrij te maken</a:t>
            </a:r>
          </a:p>
        </p:txBody>
      </p:sp>
      <p:sp>
        <p:nvSpPr>
          <p:cNvPr id="6" name="PIJL-OMLAAG 5"/>
          <p:cNvSpPr/>
          <p:nvPr/>
        </p:nvSpPr>
        <p:spPr>
          <a:xfrm>
            <a:off x="4187825" y="1484314"/>
            <a:ext cx="228600" cy="288925"/>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sp>
        <p:nvSpPr>
          <p:cNvPr id="7" name="PIJL-OMLAAG 6"/>
          <p:cNvSpPr/>
          <p:nvPr/>
        </p:nvSpPr>
        <p:spPr>
          <a:xfrm>
            <a:off x="4687889" y="2536825"/>
            <a:ext cx="217487" cy="287338"/>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sp>
        <p:nvSpPr>
          <p:cNvPr id="16389" name="Tekstvak 7"/>
          <p:cNvSpPr txBox="1">
            <a:spLocks noChangeArrowheads="1"/>
          </p:cNvSpPr>
          <p:nvPr/>
        </p:nvSpPr>
        <p:spPr bwMode="auto">
          <a:xfrm>
            <a:off x="4224338" y="3911601"/>
            <a:ext cx="698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nl-NL" altLang="nl-NL" b="1">
                <a:solidFill>
                  <a:srgbClr val="00B0F0"/>
                </a:solidFill>
                <a:latin typeface="Calibri Light" panose="020F0302020204030204" pitchFamily="34" charset="0"/>
              </a:rPr>
              <a:t>ENERGIE</a:t>
            </a:r>
            <a:r>
              <a:rPr lang="nl-NL" altLang="nl-NL" b="1">
                <a:latin typeface="Calibri Light" panose="020F0302020204030204" pitchFamily="34" charset="0"/>
              </a:rPr>
              <a:t> </a:t>
            </a:r>
            <a:r>
              <a:rPr lang="nl-NL" altLang="nl-NL">
                <a:solidFill>
                  <a:srgbClr val="00B0F0"/>
                </a:solidFill>
                <a:latin typeface="Calibri Light" panose="020F0302020204030204" pitchFamily="34" charset="0"/>
              </a:rPr>
              <a:t> </a:t>
            </a:r>
            <a:r>
              <a:rPr lang="nl-NL" altLang="nl-NL">
                <a:latin typeface="Calibri Light" panose="020F0302020204030204" pitchFamily="34" charset="0"/>
              </a:rPr>
              <a:t>komt vrij door verbranding</a:t>
            </a:r>
          </a:p>
        </p:txBody>
      </p:sp>
      <p:sp>
        <p:nvSpPr>
          <p:cNvPr id="9" name="Rechthoek 8"/>
          <p:cNvSpPr/>
          <p:nvPr/>
        </p:nvSpPr>
        <p:spPr>
          <a:xfrm>
            <a:off x="2005014" y="5110163"/>
            <a:ext cx="8137525" cy="576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nl-NL" b="1" dirty="0"/>
              <a:t>Glucose + zuurstof     </a:t>
            </a:r>
            <a:r>
              <a:rPr lang="nl-NL" b="1" dirty="0">
                <a:sym typeface="Wingdings" pitchFamily="2" charset="2"/>
              </a:rPr>
              <a:t>      energie  + koolstofdioxide + water</a:t>
            </a:r>
            <a:endParaRPr lang="nl-NL" b="1" dirty="0"/>
          </a:p>
        </p:txBody>
      </p:sp>
      <p:pic>
        <p:nvPicPr>
          <p:cNvPr id="1030" name="Picture 6" descr="http://t0.gstatic.com/images?q=tbn:ANd9GcRuRY9H5yEmJwx-rMVjDtOFT8V86ZeUXsLLVeflUiVRz0-uii5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544" y="4591234"/>
            <a:ext cx="704850" cy="7048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 name="Picture 6" descr="http://t0.gstatic.com/images?q=tbn:ANd9GcRuRY9H5yEmJwx-rMVjDtOFT8V86ZeUXsLLVeflUiVRz0-uii5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2304" y="3684362"/>
            <a:ext cx="704850" cy="7048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6393" name="Rechthoek 1"/>
          <p:cNvSpPr>
            <a:spLocks noChangeArrowheads="1"/>
          </p:cNvSpPr>
          <p:nvPr/>
        </p:nvSpPr>
        <p:spPr bwMode="auto">
          <a:xfrm>
            <a:off x="2130426" y="6065838"/>
            <a:ext cx="8137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nl-NL" altLang="nl-NL">
                <a:latin typeface="Calibri Light" panose="020F0302020204030204" pitchFamily="34" charset="0"/>
                <a:hlinkClick r:id="rId3"/>
              </a:rPr>
              <a:t>http://www.schooltv.nl/beeldbank/clip/20081204_lucht01</a:t>
            </a:r>
            <a:endParaRPr lang="nl-NL" altLang="nl-NL">
              <a:latin typeface="Calibri Light" panose="020F0302020204030204" pitchFamily="34" charset="0"/>
            </a:endParaRPr>
          </a:p>
        </p:txBody>
      </p:sp>
      <p:sp>
        <p:nvSpPr>
          <p:cNvPr id="13" name="PIJL-OMLAAG 12"/>
          <p:cNvSpPr/>
          <p:nvPr/>
        </p:nvSpPr>
        <p:spPr>
          <a:xfrm>
            <a:off x="5108575" y="3598864"/>
            <a:ext cx="215900" cy="288925"/>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a:p>
        </p:txBody>
      </p:sp>
    </p:spTree>
    <p:extLst>
      <p:ext uri="{BB962C8B-B14F-4D97-AF65-F5344CB8AC3E}">
        <p14:creationId xmlns:p14="http://schemas.microsoft.com/office/powerpoint/2010/main" val="41173324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p:cNvSpPr>
          <p:nvPr>
            <p:ph type="title"/>
          </p:nvPr>
        </p:nvSpPr>
        <p:spPr/>
        <p:txBody>
          <a:bodyPr/>
          <a:lstStyle/>
          <a:p>
            <a:r>
              <a:rPr lang="nl-NL" dirty="0">
                <a:solidFill>
                  <a:srgbClr val="00B050"/>
                </a:solidFill>
              </a:rPr>
              <a:t>BS 4: De bloedvaten</a:t>
            </a:r>
          </a:p>
        </p:txBody>
      </p:sp>
      <p:sp>
        <p:nvSpPr>
          <p:cNvPr id="24578" name="Rectangle 3"/>
          <p:cNvSpPr>
            <a:spLocks noGrp="1"/>
          </p:cNvSpPr>
          <p:nvPr>
            <p:ph type="body" idx="1"/>
          </p:nvPr>
        </p:nvSpPr>
        <p:spPr/>
        <p:txBody>
          <a:bodyPr/>
          <a:lstStyle/>
          <a:p>
            <a:pPr eaLnBrk="1" hangingPunct="1"/>
            <a:endParaRPr lang="nl-NL"/>
          </a:p>
        </p:txBody>
      </p:sp>
      <p:sp>
        <p:nvSpPr>
          <p:cNvPr id="2" name="AutoShape 2" descr="http://www.etouchsciences.com/ets/content/images/thumbs/0000162_circulatory_system.bmp"/>
          <p:cNvSpPr>
            <a:spLocks noChangeAspect="1" noChangeArrowheads="1"/>
          </p:cNvSpPr>
          <p:nvPr/>
        </p:nvSpPr>
        <p:spPr bwMode="auto">
          <a:xfrm>
            <a:off x="1587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2052" name="Picture 4" descr="grote_en_kleine_bloedsomloop_uitgebrei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5760" y="1320451"/>
            <a:ext cx="4650118" cy="554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8521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p:cNvSpPr>
          <p:nvPr>
            <p:ph type="title"/>
          </p:nvPr>
        </p:nvSpPr>
        <p:spPr/>
        <p:txBody>
          <a:bodyPr/>
          <a:lstStyle/>
          <a:p>
            <a:r>
              <a:rPr lang="nl-NL" dirty="0">
                <a:solidFill>
                  <a:srgbClr val="00B050"/>
                </a:solidFill>
              </a:rPr>
              <a:t>BS 4: De bloedvaten</a:t>
            </a:r>
          </a:p>
        </p:txBody>
      </p:sp>
      <p:sp>
        <p:nvSpPr>
          <p:cNvPr id="24578" name="Rectangle 3"/>
          <p:cNvSpPr>
            <a:spLocks noGrp="1"/>
          </p:cNvSpPr>
          <p:nvPr>
            <p:ph type="body" idx="1"/>
          </p:nvPr>
        </p:nvSpPr>
        <p:spPr/>
        <p:txBody>
          <a:bodyPr/>
          <a:lstStyle/>
          <a:p>
            <a:pPr marL="0" indent="0">
              <a:buNone/>
            </a:pPr>
            <a:r>
              <a:rPr lang="nl-NL" dirty="0"/>
              <a:t>Tips bij bloedvatenstelsel:</a:t>
            </a:r>
          </a:p>
          <a:p>
            <a:pPr eaLnBrk="1" hangingPunct="1">
              <a:buFontTx/>
              <a:buChar char="-"/>
            </a:pPr>
            <a:r>
              <a:rPr lang="nl-NL" dirty="0"/>
              <a:t>Zoek een bloedvat/hartonderdeel dat je kent</a:t>
            </a:r>
          </a:p>
          <a:p>
            <a:pPr eaLnBrk="1" hangingPunct="1">
              <a:buFontTx/>
              <a:buChar char="-"/>
            </a:pPr>
            <a:r>
              <a:rPr lang="nl-NL" dirty="0"/>
              <a:t>Zuurstofrijk/zuurstofarm?</a:t>
            </a:r>
          </a:p>
          <a:p>
            <a:pPr eaLnBrk="1" hangingPunct="1">
              <a:buFontTx/>
              <a:buChar char="-"/>
            </a:pPr>
            <a:r>
              <a:rPr lang="nl-NL" dirty="0"/>
              <a:t>Zet pijlen</a:t>
            </a:r>
          </a:p>
          <a:p>
            <a:pPr eaLnBrk="1" hangingPunct="1">
              <a:buFontTx/>
              <a:buChar char="-"/>
            </a:pPr>
            <a:r>
              <a:rPr lang="nl-NL" dirty="0"/>
              <a:t>Ader/slagader?</a:t>
            </a:r>
          </a:p>
          <a:p>
            <a:pPr eaLnBrk="1" hangingPunct="1">
              <a:buFontTx/>
              <a:buChar char="-"/>
            </a:pPr>
            <a:r>
              <a:rPr lang="nl-NL" dirty="0"/>
              <a:t>Welk orgaan?</a:t>
            </a:r>
          </a:p>
          <a:p>
            <a:pPr eaLnBrk="1" hangingPunct="1">
              <a:buFontTx/>
              <a:buChar char="-"/>
            </a:pPr>
            <a:endParaRPr lang="nl-NL" dirty="0"/>
          </a:p>
          <a:p>
            <a:pPr marL="0" indent="0">
              <a:buNone/>
            </a:pPr>
            <a:endParaRPr lang="nl-NL" dirty="0"/>
          </a:p>
        </p:txBody>
      </p:sp>
      <p:sp>
        <p:nvSpPr>
          <p:cNvPr id="2" name="AutoShape 2" descr="http://www.etouchsciences.com/ets/content/images/thumbs/0000162_circulatory_system.bmp"/>
          <p:cNvSpPr>
            <a:spLocks noChangeAspect="1" noChangeArrowheads="1"/>
          </p:cNvSpPr>
          <p:nvPr/>
        </p:nvSpPr>
        <p:spPr bwMode="auto">
          <a:xfrm>
            <a:off x="1587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32503221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descr="lymf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7531">
            <a:off x="2010104" y="-44122"/>
            <a:ext cx="4090988" cy="4090988"/>
          </a:xfrm>
          <a:prstGeom prst="rect">
            <a:avLst/>
          </a:prstGeom>
          <a:noFill/>
          <a:extLst>
            <a:ext uri="{909E8E84-426E-40DD-AFC4-6F175D3DCCD1}">
              <a14:hiddenFill xmlns:a14="http://schemas.microsoft.com/office/drawing/2010/main">
                <a:solidFill>
                  <a:srgbClr val="FFFFFF"/>
                </a:solidFill>
              </a14:hiddenFill>
            </a:ext>
          </a:extLst>
        </p:spPr>
      </p:pic>
      <p:sp>
        <p:nvSpPr>
          <p:cNvPr id="16388" name="Text Box 4"/>
          <p:cNvSpPr txBox="1">
            <a:spLocks noChangeArrowheads="1"/>
          </p:cNvSpPr>
          <p:nvPr/>
        </p:nvSpPr>
        <p:spPr bwMode="auto">
          <a:xfrm>
            <a:off x="7032625" y="404813"/>
            <a:ext cx="2895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nl-NL" altLang="nl-NL" sz="2400"/>
              <a:t>Bloedplasma</a:t>
            </a:r>
            <a:br>
              <a:rPr lang="nl-NL" altLang="nl-NL" sz="2400"/>
            </a:br>
            <a:r>
              <a:rPr lang="nl-NL" altLang="nl-NL" sz="2400"/>
              <a:t>= weefselvloeistof</a:t>
            </a:r>
            <a:br>
              <a:rPr lang="nl-NL" altLang="nl-NL" sz="2400"/>
            </a:br>
            <a:r>
              <a:rPr lang="nl-NL" altLang="nl-NL" sz="2400"/>
              <a:t>=</a:t>
            </a:r>
            <a:br>
              <a:rPr lang="nl-NL" altLang="nl-NL" sz="2400"/>
            </a:br>
            <a:r>
              <a:rPr lang="nl-NL" altLang="nl-NL" sz="2400"/>
              <a:t>Lymfe</a:t>
            </a:r>
          </a:p>
        </p:txBody>
      </p:sp>
      <p:sp>
        <p:nvSpPr>
          <p:cNvPr id="16391" name="Text Box 7"/>
          <p:cNvSpPr txBox="1">
            <a:spLocks noChangeArrowheads="1"/>
          </p:cNvSpPr>
          <p:nvPr/>
        </p:nvSpPr>
        <p:spPr bwMode="auto">
          <a:xfrm>
            <a:off x="2351089" y="4149725"/>
            <a:ext cx="7705725"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sz="2400" dirty="0"/>
              <a:t>Bij de haarvaten wordt bloedplasma uit de bloedvaten gedrukt. De cellen liggen in een soort bad van weefselvloeistof en halen daar de stoffen uit die ze nodig hebben.(bv. glucose en zuurstof) De cellen geven hun afvalstoffen af aan de weefselvloeistof (CO</a:t>
            </a:r>
            <a:r>
              <a:rPr lang="nl-NL" altLang="nl-NL" sz="2400" baseline="-25000" dirty="0"/>
              <a:t>2</a:t>
            </a:r>
            <a:r>
              <a:rPr lang="nl-NL" altLang="nl-NL" sz="2400" dirty="0"/>
              <a:t> en afvalstoffen)</a:t>
            </a:r>
          </a:p>
        </p:txBody>
      </p:sp>
    </p:spTree>
    <p:extLst>
      <p:ext uri="{BB962C8B-B14F-4D97-AF65-F5344CB8AC3E}">
        <p14:creationId xmlns:p14="http://schemas.microsoft.com/office/powerpoint/2010/main" val="42484967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2743200" y="1676400"/>
            <a:ext cx="61722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u="sng" dirty="0"/>
              <a:t>Bloedplasma</a:t>
            </a:r>
            <a:r>
              <a:rPr lang="nl-NL" altLang="nl-NL" dirty="0"/>
              <a:t> – water met allerlei stoffen zoals voedingsstoffen, hormonen enz. </a:t>
            </a:r>
            <a:r>
              <a:rPr lang="nl-NL" altLang="nl-NL" b="1" dirty="0"/>
              <a:t>In bloedvaten/hart.</a:t>
            </a:r>
          </a:p>
          <a:p>
            <a:pPr>
              <a:spcBef>
                <a:spcPct val="50000"/>
              </a:spcBef>
            </a:pPr>
            <a:r>
              <a:rPr lang="nl-NL" altLang="nl-NL" u="sng" dirty="0"/>
              <a:t>Weefselvloeistof </a:t>
            </a:r>
            <a:r>
              <a:rPr lang="nl-NL" altLang="nl-NL" dirty="0"/>
              <a:t>– vloeistof </a:t>
            </a:r>
            <a:r>
              <a:rPr lang="nl-NL" altLang="nl-NL" b="1" dirty="0"/>
              <a:t>tussen de cellen </a:t>
            </a:r>
            <a:r>
              <a:rPr lang="nl-NL" altLang="nl-NL" dirty="0"/>
              <a:t>(cellen nemen voedingsstoffen op uit de vloeistof)</a:t>
            </a:r>
          </a:p>
          <a:p>
            <a:pPr>
              <a:spcBef>
                <a:spcPct val="50000"/>
              </a:spcBef>
            </a:pPr>
            <a:r>
              <a:rPr lang="nl-NL" altLang="nl-NL" u="sng" dirty="0"/>
              <a:t>Lymfe </a:t>
            </a:r>
            <a:r>
              <a:rPr lang="nl-NL" altLang="nl-NL" dirty="0"/>
              <a:t>– vloeistof</a:t>
            </a:r>
            <a:r>
              <a:rPr lang="nl-NL" altLang="nl-NL" b="1" dirty="0"/>
              <a:t> in lymfevaten</a:t>
            </a:r>
          </a:p>
        </p:txBody>
      </p:sp>
      <p:sp>
        <p:nvSpPr>
          <p:cNvPr id="32771" name="Text Box 3"/>
          <p:cNvSpPr txBox="1">
            <a:spLocks noChangeArrowheads="1"/>
          </p:cNvSpPr>
          <p:nvPr/>
        </p:nvSpPr>
        <p:spPr bwMode="auto">
          <a:xfrm>
            <a:off x="2514600" y="381000"/>
            <a:ext cx="7848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Bloedplasma = weefselvloeistof = lymfe</a:t>
            </a:r>
          </a:p>
        </p:txBody>
      </p:sp>
    </p:spTree>
    <p:extLst>
      <p:ext uri="{BB962C8B-B14F-4D97-AF65-F5344CB8AC3E}">
        <p14:creationId xmlns:p14="http://schemas.microsoft.com/office/powerpoint/2010/main" val="39049291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descr="lymfestels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1987" y="-375920"/>
            <a:ext cx="5713413" cy="7513638"/>
          </a:xfrm>
          <a:prstGeom prst="rect">
            <a:avLst/>
          </a:prstGeom>
          <a:noFill/>
          <a:extLst>
            <a:ext uri="{909E8E84-426E-40DD-AFC4-6F175D3DCCD1}">
              <a14:hiddenFill xmlns:a14="http://schemas.microsoft.com/office/drawing/2010/main">
                <a:solidFill>
                  <a:srgbClr val="FFFFFF"/>
                </a:solidFill>
              </a14:hiddenFill>
            </a:ext>
          </a:extLst>
        </p:spPr>
      </p:pic>
      <p:sp>
        <p:nvSpPr>
          <p:cNvPr id="17412" name="Text Box 4"/>
          <p:cNvSpPr txBox="1">
            <a:spLocks noChangeArrowheads="1"/>
          </p:cNvSpPr>
          <p:nvPr/>
        </p:nvSpPr>
        <p:spPr bwMode="auto">
          <a:xfrm>
            <a:off x="6172200" y="533401"/>
            <a:ext cx="3962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a:t>Bij de ondersleutelbeenaders keert lymfe terug in het bloed </a:t>
            </a:r>
          </a:p>
        </p:txBody>
      </p:sp>
      <p:sp>
        <p:nvSpPr>
          <p:cNvPr id="17413" name="Text Box 5"/>
          <p:cNvSpPr txBox="1">
            <a:spLocks noChangeArrowheads="1"/>
          </p:cNvSpPr>
          <p:nvPr/>
        </p:nvSpPr>
        <p:spPr bwMode="auto">
          <a:xfrm>
            <a:off x="7162800" y="4343401"/>
            <a:ext cx="3505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altLang="nl-NL" dirty="0"/>
              <a:t>Lymfeknoop – knooppunt van lymfevaten . Zuivert de lymfe.</a:t>
            </a:r>
          </a:p>
        </p:txBody>
      </p:sp>
    </p:spTree>
    <p:extLst>
      <p:ext uri="{BB962C8B-B14F-4D97-AF65-F5344CB8AC3E}">
        <p14:creationId xmlns:p14="http://schemas.microsoft.com/office/powerpoint/2010/main" val="24974390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kiesbeter.nl/object_binary/o1652.gif"/>
          <p:cNvPicPr>
            <a:picLocks noChangeAspect="1" noChangeArrowheads="1"/>
          </p:cNvPicPr>
          <p:nvPr/>
        </p:nvPicPr>
        <p:blipFill>
          <a:blip r:embed="rId2"/>
          <a:srcRect/>
          <a:stretch>
            <a:fillRect/>
          </a:stretch>
        </p:blipFill>
        <p:spPr bwMode="auto">
          <a:xfrm>
            <a:off x="3123318" y="-136525"/>
            <a:ext cx="5344821" cy="7404787"/>
          </a:xfrm>
          <a:prstGeom prst="rect">
            <a:avLst/>
          </a:prstGeom>
          <a:noFill/>
          <a:ln w="9525">
            <a:noFill/>
            <a:miter lim="800000"/>
            <a:headEnd/>
            <a:tailEnd/>
          </a:ln>
        </p:spPr>
      </p:pic>
      <p:sp>
        <p:nvSpPr>
          <p:cNvPr id="24577" name="Rectangle 2"/>
          <p:cNvSpPr>
            <a:spLocks noGrp="1"/>
          </p:cNvSpPr>
          <p:nvPr>
            <p:ph type="title"/>
          </p:nvPr>
        </p:nvSpPr>
        <p:spPr/>
        <p:txBody>
          <a:bodyPr/>
          <a:lstStyle/>
          <a:p>
            <a:pPr algn="l" eaLnBrk="1" hangingPunct="1"/>
            <a:endParaRPr lang="nl-NL" dirty="0"/>
          </a:p>
        </p:txBody>
      </p:sp>
      <p:sp>
        <p:nvSpPr>
          <p:cNvPr id="24578" name="Rectangle 3"/>
          <p:cNvSpPr>
            <a:spLocks noGrp="1"/>
          </p:cNvSpPr>
          <p:nvPr>
            <p:ph type="body" idx="1"/>
          </p:nvPr>
        </p:nvSpPr>
        <p:spPr/>
        <p:txBody>
          <a:bodyPr/>
          <a:lstStyle/>
          <a:p>
            <a:pPr eaLnBrk="1" hangingPunct="1"/>
            <a:endParaRPr lang="nl-NL" dirty="0"/>
          </a:p>
        </p:txBody>
      </p:sp>
      <p:sp>
        <p:nvSpPr>
          <p:cNvPr id="2" name="AutoShape 2" descr="http://www.etouchsciences.com/ets/content/images/thumbs/0000162_circulatory_system.bmp"/>
          <p:cNvSpPr>
            <a:spLocks noChangeAspect="1" noChangeArrowheads="1"/>
          </p:cNvSpPr>
          <p:nvPr/>
        </p:nvSpPr>
        <p:spPr bwMode="auto">
          <a:xfrm>
            <a:off x="1587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Rechthoek 2"/>
          <p:cNvSpPr/>
          <p:nvPr/>
        </p:nvSpPr>
        <p:spPr>
          <a:xfrm>
            <a:off x="6665843" y="5910470"/>
            <a:ext cx="2186609" cy="12589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p:cNvSpPr/>
          <p:nvPr/>
        </p:nvSpPr>
        <p:spPr>
          <a:xfrm>
            <a:off x="8878956" y="463830"/>
            <a:ext cx="6096000" cy="369332"/>
          </a:xfrm>
          <a:prstGeom prst="rect">
            <a:avLst/>
          </a:prstGeom>
        </p:spPr>
        <p:txBody>
          <a:bodyPr>
            <a:spAutoFit/>
          </a:bodyPr>
          <a:lstStyle/>
          <a:p>
            <a:r>
              <a:rPr lang="nl-NL" dirty="0">
                <a:hlinkClick r:id="rId3"/>
              </a:rPr>
              <a:t>10tips</a:t>
            </a:r>
            <a:endParaRPr lang="nl-NL" dirty="0"/>
          </a:p>
        </p:txBody>
      </p:sp>
    </p:spTree>
    <p:extLst>
      <p:ext uri="{BB962C8B-B14F-4D97-AF65-F5344CB8AC3E}">
        <p14:creationId xmlns:p14="http://schemas.microsoft.com/office/powerpoint/2010/main" val="20170338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chemeClr val="accent6"/>
                </a:solidFill>
              </a:rPr>
              <a:t>Bloeddruk</a:t>
            </a:r>
          </a:p>
        </p:txBody>
      </p:sp>
      <p:sp>
        <p:nvSpPr>
          <p:cNvPr id="3" name="Tijdelijke aanduiding voor inhoud 2"/>
          <p:cNvSpPr>
            <a:spLocks noGrp="1"/>
          </p:cNvSpPr>
          <p:nvPr>
            <p:ph idx="1"/>
          </p:nvPr>
        </p:nvSpPr>
        <p:spPr/>
        <p:txBody>
          <a:bodyPr/>
          <a:lstStyle/>
          <a:p>
            <a:endParaRPr lang="nl-NL"/>
          </a:p>
        </p:txBody>
      </p:sp>
      <p:pic>
        <p:nvPicPr>
          <p:cNvPr id="1026" name="Picture 2" descr="http://www.babybytes.nl/images/bloodpress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4567" y="4001294"/>
            <a:ext cx="4746340" cy="27686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images.techtimes.com/data/images/full/130162/heart_transplant_boxx519-gif.gif?w=60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94567" y="638978"/>
            <a:ext cx="4943475" cy="27813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optimalegezondheid.s3.amazonaws.com/images/hogebloeddruk/hoge-bloeddruk-gevolge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070" y="1471269"/>
            <a:ext cx="4762500" cy="4667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79498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r>
              <a:rPr lang="nl-NL" dirty="0">
                <a:hlinkClick r:id="rId2"/>
              </a:rPr>
              <a:t>https://www.youtube.com/watch?list=PL6611E476B52BB70C&amp;v=Uwf1ROxoB6g</a:t>
            </a:r>
            <a:endParaRPr lang="nl-NL" dirty="0"/>
          </a:p>
          <a:p>
            <a:r>
              <a:rPr lang="nl-NL" dirty="0">
                <a:hlinkClick r:id="rId3"/>
              </a:rPr>
              <a:t>https://www.youtube.com/watch?list=PL6611E476B52BB70C&amp;v=gbxJC5Ha7vY</a:t>
            </a:r>
            <a:endParaRPr lang="nl-NL" dirty="0"/>
          </a:p>
          <a:p>
            <a:r>
              <a:rPr lang="nl-NL" dirty="0">
                <a:hlinkClick r:id="rId4"/>
              </a:rPr>
              <a:t>https://www.youtube.com/watch?list=PL6611E476B52BB70C&amp;v=f3gKQevsbig</a:t>
            </a:r>
            <a:endParaRPr lang="nl-NL" dirty="0"/>
          </a:p>
          <a:p>
            <a:endParaRPr lang="nl-NL" dirty="0"/>
          </a:p>
        </p:txBody>
      </p:sp>
    </p:spTree>
    <p:extLst>
      <p:ext uri="{BB962C8B-B14F-4D97-AF65-F5344CB8AC3E}">
        <p14:creationId xmlns:p14="http://schemas.microsoft.com/office/powerpoint/2010/main" val="32014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weten we?</a:t>
            </a:r>
          </a:p>
        </p:txBody>
      </p:sp>
      <p:sp>
        <p:nvSpPr>
          <p:cNvPr id="3" name="Tijdelijke aanduiding voor inhoud 2"/>
          <p:cNvSpPr>
            <a:spLocks noGrp="1"/>
          </p:cNvSpPr>
          <p:nvPr>
            <p:ph idx="1"/>
          </p:nvPr>
        </p:nvSpPr>
        <p:spPr/>
        <p:txBody>
          <a:bodyPr/>
          <a:lstStyle/>
          <a:p>
            <a:pPr>
              <a:buFontTx/>
              <a:buChar char="-"/>
            </a:pPr>
            <a:r>
              <a:rPr lang="nl-NL" dirty="0">
                <a:solidFill>
                  <a:schemeClr val="accent1"/>
                </a:solidFill>
              </a:rPr>
              <a:t>Energie</a:t>
            </a:r>
            <a:r>
              <a:rPr lang="nl-NL" dirty="0"/>
              <a:t> in                           door verbranding van </a:t>
            </a:r>
            <a:r>
              <a:rPr lang="nl-NL" dirty="0">
                <a:solidFill>
                  <a:srgbClr val="FF0000"/>
                </a:solidFill>
              </a:rPr>
              <a:t>glucose</a:t>
            </a:r>
            <a:r>
              <a:rPr lang="nl-NL" dirty="0">
                <a:solidFill>
                  <a:schemeClr val="accent5"/>
                </a:solidFill>
              </a:rPr>
              <a:t> </a:t>
            </a:r>
            <a:r>
              <a:rPr lang="nl-NL" dirty="0"/>
              <a:t>met </a:t>
            </a:r>
            <a:r>
              <a:rPr lang="nl-NL" dirty="0">
                <a:solidFill>
                  <a:schemeClr val="accent6"/>
                </a:solidFill>
              </a:rPr>
              <a:t>zuurstof</a:t>
            </a:r>
          </a:p>
          <a:p>
            <a:pPr>
              <a:buFontTx/>
              <a:buChar char="-"/>
            </a:pPr>
            <a:endParaRPr lang="nl-NL" dirty="0"/>
          </a:p>
          <a:p>
            <a:pPr>
              <a:buFontTx/>
              <a:buChar char="-"/>
            </a:pPr>
            <a:r>
              <a:rPr lang="nl-NL" dirty="0"/>
              <a:t>                komt binnen in de longen</a:t>
            </a:r>
          </a:p>
          <a:p>
            <a:pPr>
              <a:buFontTx/>
              <a:buChar char="-"/>
            </a:pPr>
            <a:endParaRPr lang="nl-NL" dirty="0"/>
          </a:p>
          <a:p>
            <a:pPr>
              <a:buFontTx/>
              <a:buChar char="-"/>
            </a:pPr>
            <a:endParaRPr lang="nl-NL" dirty="0"/>
          </a:p>
          <a:p>
            <a:pPr>
              <a:buFontTx/>
              <a:buChar char="-"/>
            </a:pPr>
            <a:endParaRPr lang="nl-NL" dirty="0"/>
          </a:p>
          <a:p>
            <a:pPr>
              <a:buFontTx/>
              <a:buChar char="-"/>
            </a:pPr>
            <a:r>
              <a:rPr lang="nl-NL" dirty="0"/>
              <a:t>                komt binnen in de darmen </a:t>
            </a:r>
          </a:p>
        </p:txBody>
      </p:sp>
      <p:pic>
        <p:nvPicPr>
          <p:cNvPr id="4" name="Picture 2" descr="http://users.telenet.be/hetmenselijklichaam/inhale.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80218" y="2253456"/>
            <a:ext cx="1939882"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http://i641.photobucket.com/albums/uu137/woordenschatkist/GROEP-1/gevoelens/zuchten-uitademen-jongen-1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7678" y="2438102"/>
            <a:ext cx="2099272" cy="2099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http://scientificanimations.com/wp-content/uploads/2014/07/Digestive-System-Slider-2-Ima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2250" y="4731459"/>
            <a:ext cx="3314700" cy="187333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3.thingpic.com/images/zq/6cNbU9JvXxi6YyyXaQpSqf6d.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8181" y="173207"/>
            <a:ext cx="5171316" cy="6855002"/>
          </a:xfrm>
          <a:prstGeom prst="rect">
            <a:avLst/>
          </a:prstGeom>
          <a:noFill/>
          <a:extLst>
            <a:ext uri="{909E8E84-426E-40DD-AFC4-6F175D3DCCD1}">
              <a14:hiddenFill xmlns:a14="http://schemas.microsoft.com/office/drawing/2010/main">
                <a:solidFill>
                  <a:srgbClr val="FFFFFF"/>
                </a:solidFill>
              </a14:hiddenFill>
            </a:ext>
          </a:extLst>
        </p:spPr>
      </p:pic>
      <p:sp>
        <p:nvSpPr>
          <p:cNvPr id="11" name="Tekstvak 10"/>
          <p:cNvSpPr txBox="1"/>
          <p:nvPr/>
        </p:nvSpPr>
        <p:spPr>
          <a:xfrm>
            <a:off x="1071154" y="2810247"/>
            <a:ext cx="1402050" cy="523220"/>
          </a:xfrm>
          <a:prstGeom prst="rect">
            <a:avLst/>
          </a:prstGeom>
          <a:noFill/>
        </p:spPr>
        <p:txBody>
          <a:bodyPr wrap="none" rtlCol="0">
            <a:spAutoFit/>
          </a:bodyPr>
          <a:lstStyle/>
          <a:p>
            <a:r>
              <a:rPr lang="nl-NL" sz="2800" dirty="0">
                <a:solidFill>
                  <a:schemeClr val="accent6"/>
                </a:solidFill>
              </a:rPr>
              <a:t>Zuurstof</a:t>
            </a:r>
            <a:endParaRPr lang="nl-NL" sz="2800" dirty="0"/>
          </a:p>
        </p:txBody>
      </p:sp>
      <p:sp>
        <p:nvSpPr>
          <p:cNvPr id="12" name="Tekstvak 11"/>
          <p:cNvSpPr txBox="1"/>
          <p:nvPr/>
        </p:nvSpPr>
        <p:spPr>
          <a:xfrm>
            <a:off x="1102637" y="4841308"/>
            <a:ext cx="1339085" cy="523220"/>
          </a:xfrm>
          <a:prstGeom prst="rect">
            <a:avLst/>
          </a:prstGeom>
          <a:noFill/>
        </p:spPr>
        <p:txBody>
          <a:bodyPr wrap="none" rtlCol="0">
            <a:spAutoFit/>
          </a:bodyPr>
          <a:lstStyle/>
          <a:p>
            <a:r>
              <a:rPr lang="nl-NL" sz="2800" dirty="0">
                <a:solidFill>
                  <a:srgbClr val="FF0000"/>
                </a:solidFill>
              </a:rPr>
              <a:t>Glucose</a:t>
            </a:r>
            <a:endParaRPr lang="nl-NL" sz="2800" dirty="0"/>
          </a:p>
        </p:txBody>
      </p:sp>
      <p:sp>
        <p:nvSpPr>
          <p:cNvPr id="14" name="Tekstvak 13"/>
          <p:cNvSpPr txBox="1"/>
          <p:nvPr/>
        </p:nvSpPr>
        <p:spPr>
          <a:xfrm>
            <a:off x="7450159" y="77787"/>
            <a:ext cx="421910" cy="707886"/>
          </a:xfrm>
          <a:prstGeom prst="rect">
            <a:avLst/>
          </a:prstGeom>
          <a:noFill/>
        </p:spPr>
        <p:txBody>
          <a:bodyPr wrap="none" rtlCol="0">
            <a:spAutoFit/>
          </a:bodyPr>
          <a:lstStyle/>
          <a:p>
            <a:r>
              <a:rPr lang="nl-NL" sz="4000" b="1" dirty="0">
                <a:solidFill>
                  <a:srgbClr val="7030A0"/>
                </a:solidFill>
              </a:rPr>
              <a:t>?</a:t>
            </a:r>
            <a:endParaRPr lang="nl-NL" b="1" dirty="0">
              <a:solidFill>
                <a:srgbClr val="7030A0"/>
              </a:solidFill>
            </a:endParaRPr>
          </a:p>
        </p:txBody>
      </p:sp>
      <p:sp>
        <p:nvSpPr>
          <p:cNvPr id="13" name="Tekstvak 12"/>
          <p:cNvSpPr txBox="1"/>
          <p:nvPr/>
        </p:nvSpPr>
        <p:spPr>
          <a:xfrm>
            <a:off x="2646753" y="1806144"/>
            <a:ext cx="2024913" cy="523220"/>
          </a:xfrm>
          <a:prstGeom prst="rect">
            <a:avLst/>
          </a:prstGeom>
          <a:noFill/>
        </p:spPr>
        <p:txBody>
          <a:bodyPr wrap="none" rtlCol="0">
            <a:spAutoFit/>
          </a:bodyPr>
          <a:lstStyle/>
          <a:p>
            <a:r>
              <a:rPr lang="nl-NL" sz="2800" dirty="0"/>
              <a:t>ALLE CELLEN</a:t>
            </a:r>
          </a:p>
        </p:txBody>
      </p:sp>
      <p:sp>
        <p:nvSpPr>
          <p:cNvPr id="16" name="Tekstvak 15"/>
          <p:cNvSpPr txBox="1"/>
          <p:nvPr/>
        </p:nvSpPr>
        <p:spPr>
          <a:xfrm>
            <a:off x="1553878" y="2590800"/>
            <a:ext cx="3754722" cy="830997"/>
          </a:xfrm>
          <a:prstGeom prst="rect">
            <a:avLst/>
          </a:prstGeom>
          <a:noFill/>
        </p:spPr>
        <p:txBody>
          <a:bodyPr wrap="square" rtlCol="0">
            <a:spAutoFit/>
          </a:bodyPr>
          <a:lstStyle/>
          <a:p>
            <a:r>
              <a:rPr lang="nl-NL" sz="4800" dirty="0">
                <a:solidFill>
                  <a:srgbClr val="FF0000"/>
                </a:solidFill>
              </a:rPr>
              <a:t>TRANSPORT</a:t>
            </a:r>
          </a:p>
        </p:txBody>
      </p:sp>
      <p:pic>
        <p:nvPicPr>
          <p:cNvPr id="1030" name="Picture 6" descr="https://therichardcopley.files.wordpress.com/2014/05/lifebloo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5462" y="533400"/>
            <a:ext cx="3280363" cy="6463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23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0"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animEffect transition="in" filter="fade">
                                      <p:cBhvr>
                                        <p:cTn id="9" dur="500"/>
                                        <p:tgtEl>
                                          <p:spTgt spid="1026"/>
                                        </p:tgtEl>
                                      </p:cBhvr>
                                    </p:animEffect>
                                  </p:childTnLst>
                                </p:cTn>
                              </p:par>
                              <p:par>
                                <p:cTn id="10" presetID="10" presetClass="exit" presetSubtype="0" fill="hold" grpId="0" nodeType="withEffect">
                                  <p:stCondLst>
                                    <p:cond delay="0"/>
                                  </p:stCondLst>
                                  <p:childTnLst>
                                    <p:animEffect transition="out" filter="fade">
                                      <p:cBhvr>
                                        <p:cTn id="11" dur="500"/>
                                        <p:tgtEl>
                                          <p:spTgt spid="3">
                                            <p:txEl>
                                              <p:pRg st="0" end="0"/>
                                            </p:txEl>
                                          </p:spTgt>
                                        </p:tgtEl>
                                      </p:cBhvr>
                                    </p:animEffect>
                                    <p:set>
                                      <p:cBhvr>
                                        <p:cTn id="12" dur="1" fill="hold">
                                          <p:stCondLst>
                                            <p:cond delay="499"/>
                                          </p:stCondLst>
                                        </p:cTn>
                                        <p:tgtEl>
                                          <p:spTgt spid="3">
                                            <p:txEl>
                                              <p:pRg st="0" end="0"/>
                                            </p:txEl>
                                          </p:spTgt>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3">
                                            <p:txEl>
                                              <p:pRg st="2" end="2"/>
                                            </p:txEl>
                                          </p:spTgt>
                                        </p:tgtEl>
                                      </p:cBhvr>
                                    </p:animEffect>
                                    <p:set>
                                      <p:cBhvr>
                                        <p:cTn id="15" dur="1" fill="hold">
                                          <p:stCondLst>
                                            <p:cond delay="499"/>
                                          </p:stCondLst>
                                        </p:cTn>
                                        <p:tgtEl>
                                          <p:spTgt spid="3">
                                            <p:txEl>
                                              <p:pRg st="2" end="2"/>
                                            </p:txEl>
                                          </p:spTgt>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3">
                                            <p:txEl>
                                              <p:pRg st="6" end="6"/>
                                            </p:txEl>
                                          </p:spTgt>
                                        </p:tgtEl>
                                      </p:cBhvr>
                                    </p:animEffect>
                                    <p:set>
                                      <p:cBhvr>
                                        <p:cTn id="18" dur="1" fill="hold">
                                          <p:stCondLst>
                                            <p:cond delay="499"/>
                                          </p:stCondLst>
                                        </p:cTn>
                                        <p:tgtEl>
                                          <p:spTgt spid="3">
                                            <p:txEl>
                                              <p:pRg st="6" end="6"/>
                                            </p:txEl>
                                          </p:spTgt>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5"/>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0 0 L 0.39114 -0.13333 L 0.34609 -0.15231 " pathEditMode="relative" ptsTypes="AAA">
                                      <p:cBhvr>
                                        <p:cTn id="26" dur="2000" fill="hold"/>
                                        <p:tgtEl>
                                          <p:spTgt spid="11"/>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ID="50" presetClass="path" presetSubtype="0" accel="50000" decel="50000" fill="hold" grpId="0" nodeType="clickEffect">
                                  <p:stCondLst>
                                    <p:cond delay="0"/>
                                  </p:stCondLst>
                                  <p:childTnLst>
                                    <p:animMotion origin="layout" path="M -2.5E-6 -1.48148E-6 L 0.1931 -1.48148E-6 C 0.27956 -1.48148E-6 0.3862 -0.0706 0.3862 -0.12754 L 0.3862 -0.25509 " pathEditMode="relative" rAng="0" ptsTypes="AAAA">
                                      <p:cBhvr>
                                        <p:cTn id="30" dur="2000" fill="hold"/>
                                        <p:tgtEl>
                                          <p:spTgt spid="12"/>
                                        </p:tgtEl>
                                        <p:attrNameLst>
                                          <p:attrName>ppt_x</p:attrName>
                                          <p:attrName>ppt_y</p:attrName>
                                        </p:attrNameLst>
                                      </p:cBhvr>
                                      <p:rCtr x="19310" y="-12755"/>
                                    </p:animMotion>
                                  </p:childTnLst>
                                </p:cTn>
                              </p:par>
                            </p:childTnLst>
                          </p:cTn>
                        </p:par>
                      </p:childTnLst>
                    </p:cTn>
                  </p:par>
                  <p:par>
                    <p:cTn id="31" fill="hold">
                      <p:stCondLst>
                        <p:cond delay="indefinite"/>
                      </p:stCondLst>
                      <p:childTnLst>
                        <p:par>
                          <p:cTn id="32" fill="hold">
                            <p:stCondLst>
                              <p:cond delay="0"/>
                            </p:stCondLst>
                            <p:childTnLst>
                              <p:par>
                                <p:cTn id="33" presetID="50" presetClass="path" presetSubtype="0" accel="50000" decel="50000" fill="hold" grpId="0" nodeType="clickEffect">
                                  <p:stCondLst>
                                    <p:cond delay="0"/>
                                  </p:stCondLst>
                                  <p:childTnLst>
                                    <p:animMotion origin="layout" path="M -2.08333E-7 1.11111E-6 L 0.11563 1.11111E-6 C 0.16732 1.11111E-6 0.23138 -0.06412 0.23138 -0.11551 L 0.23138 -0.23102 " pathEditMode="relative" rAng="0" ptsTypes="AAAA">
                                      <p:cBhvr>
                                        <p:cTn id="34" dur="2000" fill="hold"/>
                                        <p:tgtEl>
                                          <p:spTgt spid="13"/>
                                        </p:tgtEl>
                                        <p:attrNameLst>
                                          <p:attrName>ppt_x</p:attrName>
                                          <p:attrName>ppt_y</p:attrName>
                                        </p:attrNameLst>
                                      </p:cBhvr>
                                      <p:rCtr x="11563" y="-11551"/>
                                    </p:animMotion>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fltVal val="0"/>
                                          </p:val>
                                        </p:tav>
                                        <p:tav tm="100000">
                                          <p:val>
                                            <p:strVal val="#ppt_h"/>
                                          </p:val>
                                        </p:tav>
                                      </p:tavLst>
                                    </p:anim>
                                    <p:animEffect transition="in" filter="fade">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500" fill="hold"/>
                                        <p:tgtEl>
                                          <p:spTgt spid="16"/>
                                        </p:tgtEl>
                                        <p:attrNameLst>
                                          <p:attrName>ppt_w</p:attrName>
                                        </p:attrNameLst>
                                      </p:cBhvr>
                                      <p:tavLst>
                                        <p:tav tm="0">
                                          <p:val>
                                            <p:fltVal val="0"/>
                                          </p:val>
                                        </p:tav>
                                        <p:tav tm="100000">
                                          <p:val>
                                            <p:strVal val="#ppt_w"/>
                                          </p:val>
                                        </p:tav>
                                      </p:tavLst>
                                    </p:anim>
                                    <p:anim calcmode="lin" valueType="num">
                                      <p:cBhvr>
                                        <p:cTn id="47" dur="500" fill="hold"/>
                                        <p:tgtEl>
                                          <p:spTgt spid="16"/>
                                        </p:tgtEl>
                                        <p:attrNameLst>
                                          <p:attrName>ppt_h</p:attrName>
                                        </p:attrNameLst>
                                      </p:cBhvr>
                                      <p:tavLst>
                                        <p:tav tm="0">
                                          <p:val>
                                            <p:fltVal val="0"/>
                                          </p:val>
                                        </p:tav>
                                        <p:tav tm="100000">
                                          <p:val>
                                            <p:strVal val="#ppt_h"/>
                                          </p:val>
                                        </p:tav>
                                      </p:tavLst>
                                    </p:anim>
                                    <p:animEffect transition="in" filter="fade">
                                      <p:cBhvr>
                                        <p:cTn id="48" dur="500"/>
                                        <p:tgtEl>
                                          <p:spTgt spid="16"/>
                                        </p:tgtEl>
                                      </p:cBhvr>
                                    </p:animEffect>
                                  </p:childTnLst>
                                </p:cTn>
                              </p:par>
                              <p:par>
                                <p:cTn id="49" presetID="53" presetClass="entr" presetSubtype="16" fill="hold" nodeType="withEffect">
                                  <p:stCondLst>
                                    <p:cond delay="0"/>
                                  </p:stCondLst>
                                  <p:childTnLst>
                                    <p:set>
                                      <p:cBhvr>
                                        <p:cTn id="50" dur="1" fill="hold">
                                          <p:stCondLst>
                                            <p:cond delay="0"/>
                                          </p:stCondLst>
                                        </p:cTn>
                                        <p:tgtEl>
                                          <p:spTgt spid="1030"/>
                                        </p:tgtEl>
                                        <p:attrNameLst>
                                          <p:attrName>style.visibility</p:attrName>
                                        </p:attrNameLst>
                                      </p:cBhvr>
                                      <p:to>
                                        <p:strVal val="visible"/>
                                      </p:to>
                                    </p:set>
                                    <p:anim calcmode="lin" valueType="num">
                                      <p:cBhvr>
                                        <p:cTn id="51" dur="500" fill="hold"/>
                                        <p:tgtEl>
                                          <p:spTgt spid="1030"/>
                                        </p:tgtEl>
                                        <p:attrNameLst>
                                          <p:attrName>ppt_w</p:attrName>
                                        </p:attrNameLst>
                                      </p:cBhvr>
                                      <p:tavLst>
                                        <p:tav tm="0">
                                          <p:val>
                                            <p:fltVal val="0"/>
                                          </p:val>
                                        </p:tav>
                                        <p:tav tm="100000">
                                          <p:val>
                                            <p:strVal val="#ppt_w"/>
                                          </p:val>
                                        </p:tav>
                                      </p:tavLst>
                                    </p:anim>
                                    <p:anim calcmode="lin" valueType="num">
                                      <p:cBhvr>
                                        <p:cTn id="52" dur="500" fill="hold"/>
                                        <p:tgtEl>
                                          <p:spTgt spid="1030"/>
                                        </p:tgtEl>
                                        <p:attrNameLst>
                                          <p:attrName>ppt_h</p:attrName>
                                        </p:attrNameLst>
                                      </p:cBhvr>
                                      <p:tavLst>
                                        <p:tav tm="0">
                                          <p:val>
                                            <p:fltVal val="0"/>
                                          </p:val>
                                        </p:tav>
                                        <p:tav tm="100000">
                                          <p:val>
                                            <p:strVal val="#ppt_h"/>
                                          </p:val>
                                        </p:tav>
                                      </p:tavLst>
                                    </p:anim>
                                    <p:animEffect transition="in" filter="fade">
                                      <p:cBhvr>
                                        <p:cTn id="53"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p:bldP spid="12" grpId="0"/>
      <p:bldP spid="14" grpId="0"/>
      <p:bldP spid="13"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FF0000"/>
                </a:solidFill>
              </a:rPr>
              <a:t>Transport</a:t>
            </a:r>
          </a:p>
        </p:txBody>
      </p:sp>
      <p:sp>
        <p:nvSpPr>
          <p:cNvPr id="3" name="Tijdelijke aanduiding voor inhoud 2"/>
          <p:cNvSpPr>
            <a:spLocks noGrp="1"/>
          </p:cNvSpPr>
          <p:nvPr>
            <p:ph idx="1"/>
          </p:nvPr>
        </p:nvSpPr>
        <p:spPr>
          <a:xfrm>
            <a:off x="838200" y="1825625"/>
            <a:ext cx="10515600" cy="4705804"/>
          </a:xfrm>
        </p:spPr>
        <p:txBody>
          <a:bodyPr>
            <a:normAutofit/>
          </a:bodyPr>
          <a:lstStyle/>
          <a:p>
            <a:r>
              <a:rPr lang="nl-NL" dirty="0"/>
              <a:t>Het hart is de motor!</a:t>
            </a:r>
          </a:p>
          <a:p>
            <a:endParaRPr lang="nl-NL" dirty="0"/>
          </a:p>
          <a:p>
            <a:endParaRPr lang="nl-NL" dirty="0"/>
          </a:p>
          <a:p>
            <a:r>
              <a:rPr lang="nl-NL" dirty="0"/>
              <a:t>De wegen zijn de bloedvaten.</a:t>
            </a:r>
          </a:p>
          <a:p>
            <a:pPr marL="0" indent="0">
              <a:buNone/>
            </a:pPr>
            <a:endParaRPr lang="nl-NL" dirty="0"/>
          </a:p>
          <a:p>
            <a:endParaRPr lang="nl-NL" dirty="0"/>
          </a:p>
          <a:p>
            <a:r>
              <a:rPr lang="nl-NL" dirty="0"/>
              <a:t>De bloedvaten zijn altijd </a:t>
            </a:r>
            <a:r>
              <a:rPr lang="nl-NL" u="sng" dirty="0"/>
              <a:t>eenrichtingsverkeer</a:t>
            </a:r>
            <a:r>
              <a:rPr lang="nl-NL" dirty="0"/>
              <a:t>.</a:t>
            </a:r>
          </a:p>
          <a:p>
            <a:endParaRPr lang="nl-NL" dirty="0"/>
          </a:p>
          <a:p>
            <a:r>
              <a:rPr lang="nl-NL" dirty="0"/>
              <a:t>Het bloed is de rivier waarop alles mee stroomt.</a:t>
            </a:r>
          </a:p>
        </p:txBody>
      </p:sp>
      <p:pic>
        <p:nvPicPr>
          <p:cNvPr id="3074" name="Picture 2" descr="https://arts2science.files.wordpress.com/2014/11/heart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308498" y="1175657"/>
            <a:ext cx="2408736" cy="33255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gorgeousnightmare.files.wordpress.com/2010/12/bloodvessels-hand1.jpg"/>
          <p:cNvPicPr>
            <a:picLocks noChangeAspect="1" noChangeArrowheads="1"/>
          </p:cNvPicPr>
          <p:nvPr/>
        </p:nvPicPr>
        <p:blipFill>
          <a:blip r:embed="rId3"/>
          <a:srcRect/>
          <a:stretch>
            <a:fillRect/>
          </a:stretch>
        </p:blipFill>
        <p:spPr bwMode="auto">
          <a:xfrm>
            <a:off x="6258786" y="1175657"/>
            <a:ext cx="2458448" cy="3687672"/>
          </a:xfrm>
          <a:prstGeom prst="rect">
            <a:avLst/>
          </a:prstGeom>
          <a:noFill/>
          <a:ln w="9525">
            <a:noFill/>
            <a:miter lim="800000"/>
            <a:headEnd/>
            <a:tailEnd/>
          </a:ln>
        </p:spPr>
      </p:pic>
      <p:pic>
        <p:nvPicPr>
          <p:cNvPr id="3076" name="Picture 4" descr="http://i210.photobucket.com/albums/bb77/colafles_bucket/Biologie%20wiki%20roc/Afbeelding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027905"/>
            <a:ext cx="4648998" cy="383542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s-media-cache-ak0.pinimg.com/originals/29/76/24/2976243acece022bbb93e6cd8048205a.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641012" y="1403407"/>
            <a:ext cx="4762500" cy="321945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www.phschool.com/science/biology_place/biocoach/cardio2/images/BlVesTun.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949656" y="4853859"/>
            <a:ext cx="2286000" cy="1047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945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7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FF0000"/>
                </a:solidFill>
              </a:rPr>
              <a:t>Waar bestaat bloed uit? </a:t>
            </a:r>
          </a:p>
        </p:txBody>
      </p:sp>
      <p:sp>
        <p:nvSpPr>
          <p:cNvPr id="3" name="Tijdelijke aanduiding voor inhoud 2"/>
          <p:cNvSpPr>
            <a:spLocks noGrp="1"/>
          </p:cNvSpPr>
          <p:nvPr>
            <p:ph idx="1"/>
          </p:nvPr>
        </p:nvSpPr>
        <p:spPr/>
        <p:txBody>
          <a:bodyPr/>
          <a:lstStyle/>
          <a:p>
            <a:r>
              <a:rPr lang="nl-NL" dirty="0">
                <a:hlinkClick r:id="rId2"/>
              </a:rPr>
              <a:t>https://prezi.com/afu-swns1txj/bloed-inleiding/</a:t>
            </a:r>
            <a:endParaRPr lang="nl-NL" dirty="0"/>
          </a:p>
          <a:p>
            <a:endParaRPr lang="nl-NL" dirty="0"/>
          </a:p>
        </p:txBody>
      </p:sp>
      <p:pic>
        <p:nvPicPr>
          <p:cNvPr id="4" name="Picture 10" descr="http://www.phschool.com/science/biology_place/biocoach/cardio2/images/BlVesTun.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604182" y="710405"/>
            <a:ext cx="2286000" cy="1047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500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p:cNvSpPr>
          <p:nvPr>
            <p:ph type="title"/>
          </p:nvPr>
        </p:nvSpPr>
        <p:spPr/>
        <p:txBody>
          <a:bodyPr/>
          <a:lstStyle/>
          <a:p>
            <a:pPr eaLnBrk="1" hangingPunct="1"/>
            <a:r>
              <a:rPr lang="nl-NL" dirty="0">
                <a:solidFill>
                  <a:srgbClr val="00B050"/>
                </a:solidFill>
              </a:rPr>
              <a:t>BS 2: De bloedsomloop</a:t>
            </a:r>
            <a:endParaRPr lang="nl-NL" dirty="0"/>
          </a:p>
        </p:txBody>
      </p:sp>
      <p:sp>
        <p:nvSpPr>
          <p:cNvPr id="2" name="AutoShape 2" descr="http://www.etouchsciences.com/ets/content/images/thumbs/0000162_circulatory_system.bmp"/>
          <p:cNvSpPr>
            <a:spLocks noChangeAspect="1" noChangeArrowheads="1"/>
          </p:cNvSpPr>
          <p:nvPr/>
        </p:nvSpPr>
        <p:spPr bwMode="auto">
          <a:xfrm>
            <a:off x="1587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6146" name="Picture 2" descr="http://i158.photobucket.com/albums/t99/THOMASJEFFERSONRUSSELL/473ceed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7808" y="1205881"/>
            <a:ext cx="3672408" cy="5534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187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www.natuurinformatie.nl/sites/nnm.dossiers/contents/i002120/pagina-01.jpg"/>
          <p:cNvPicPr>
            <a:picLocks noChangeAspect="1" noChangeArrowheads="1"/>
          </p:cNvPicPr>
          <p:nvPr/>
        </p:nvPicPr>
        <p:blipFill>
          <a:blip r:embed="rId2"/>
          <a:srcRect/>
          <a:stretch>
            <a:fillRect/>
          </a:stretch>
        </p:blipFill>
        <p:spPr bwMode="auto">
          <a:xfrm>
            <a:off x="4090895" y="872558"/>
            <a:ext cx="3543300" cy="6143625"/>
          </a:xfrm>
          <a:prstGeom prst="rect">
            <a:avLst/>
          </a:prstGeom>
          <a:noFill/>
          <a:ln w="9525">
            <a:noFill/>
            <a:miter lim="800000"/>
            <a:headEnd/>
            <a:tailEnd/>
          </a:ln>
        </p:spPr>
      </p:pic>
      <p:sp>
        <p:nvSpPr>
          <p:cNvPr id="24577" name="Rectangle 2"/>
          <p:cNvSpPr>
            <a:spLocks noGrp="1"/>
          </p:cNvSpPr>
          <p:nvPr>
            <p:ph type="title"/>
          </p:nvPr>
        </p:nvSpPr>
        <p:spPr/>
        <p:txBody>
          <a:bodyPr/>
          <a:lstStyle/>
          <a:p>
            <a:pPr eaLnBrk="1" hangingPunct="1"/>
            <a:r>
              <a:rPr lang="nl-NL" dirty="0">
                <a:solidFill>
                  <a:srgbClr val="00B050"/>
                </a:solidFill>
              </a:rPr>
              <a:t>BS 2: De bloedsomloop</a:t>
            </a:r>
            <a:endParaRPr lang="nl-NL" dirty="0"/>
          </a:p>
        </p:txBody>
      </p:sp>
      <p:sp>
        <p:nvSpPr>
          <p:cNvPr id="2" name="AutoShape 2" descr="http://www.etouchsciences.com/ets/content/images/thumbs/0000162_circulatory_system.bmp"/>
          <p:cNvSpPr>
            <a:spLocks noChangeAspect="1" noChangeArrowheads="1"/>
          </p:cNvSpPr>
          <p:nvPr/>
        </p:nvSpPr>
        <p:spPr bwMode="auto">
          <a:xfrm>
            <a:off x="1587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82292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biologiesite.nl/omloopblo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5801" y="1030860"/>
            <a:ext cx="3825839" cy="5867101"/>
          </a:xfrm>
          <a:prstGeom prst="rect">
            <a:avLst/>
          </a:prstGeom>
          <a:noFill/>
          <a:extLst>
            <a:ext uri="{909E8E84-426E-40DD-AFC4-6F175D3DCCD1}">
              <a14:hiddenFill xmlns:a14="http://schemas.microsoft.com/office/drawing/2010/main">
                <a:solidFill>
                  <a:srgbClr val="FFFFFF"/>
                </a:solidFill>
              </a14:hiddenFill>
            </a:ext>
          </a:extLst>
        </p:spPr>
      </p:pic>
      <p:sp>
        <p:nvSpPr>
          <p:cNvPr id="24577" name="Rectangle 2"/>
          <p:cNvSpPr>
            <a:spLocks noGrp="1"/>
          </p:cNvSpPr>
          <p:nvPr>
            <p:ph type="title"/>
          </p:nvPr>
        </p:nvSpPr>
        <p:spPr/>
        <p:txBody>
          <a:bodyPr/>
          <a:lstStyle/>
          <a:p>
            <a:pPr eaLnBrk="1" hangingPunct="1"/>
            <a:r>
              <a:rPr lang="nl-NL" dirty="0">
                <a:solidFill>
                  <a:srgbClr val="00B050"/>
                </a:solidFill>
              </a:rPr>
              <a:t>BS 2: De bloedsomloop</a:t>
            </a:r>
            <a:endParaRPr lang="nl-NL" dirty="0"/>
          </a:p>
        </p:txBody>
      </p:sp>
      <p:sp>
        <p:nvSpPr>
          <p:cNvPr id="24578" name="Rectangle 3"/>
          <p:cNvSpPr>
            <a:spLocks noGrp="1"/>
          </p:cNvSpPr>
          <p:nvPr>
            <p:ph type="body" idx="1"/>
          </p:nvPr>
        </p:nvSpPr>
        <p:spPr/>
        <p:txBody>
          <a:bodyPr/>
          <a:lstStyle/>
          <a:p>
            <a:pPr eaLnBrk="1" hangingPunct="1"/>
            <a:endParaRPr lang="nl-NL"/>
          </a:p>
        </p:txBody>
      </p:sp>
      <p:sp>
        <p:nvSpPr>
          <p:cNvPr id="2" name="AutoShape 2" descr="http://www.etouchsciences.com/ets/content/images/thumbs/0000162_circulatory_system.bmp"/>
          <p:cNvSpPr>
            <a:spLocks noChangeAspect="1" noChangeArrowheads="1"/>
          </p:cNvSpPr>
          <p:nvPr/>
        </p:nvSpPr>
        <p:spPr bwMode="auto">
          <a:xfrm>
            <a:off x="1587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3000365350"/>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511</Words>
  <Application>Microsoft Office PowerPoint</Application>
  <PresentationFormat>Breedbeeld</PresentationFormat>
  <Paragraphs>156</Paragraphs>
  <Slides>37</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37</vt:i4>
      </vt:variant>
    </vt:vector>
  </HeadingPairs>
  <TitlesOfParts>
    <vt:vector size="42" baseType="lpstr">
      <vt:lpstr>Arial</vt:lpstr>
      <vt:lpstr>Calibri</vt:lpstr>
      <vt:lpstr>Calibri Light</vt:lpstr>
      <vt:lpstr>Wingdings</vt:lpstr>
      <vt:lpstr>Kantoorthema</vt:lpstr>
      <vt:lpstr>PowerPoint-presentatie</vt:lpstr>
      <vt:lpstr>Wat weten we?</vt:lpstr>
      <vt:lpstr>PowerPoint-presentatie</vt:lpstr>
      <vt:lpstr>Wat weten we?</vt:lpstr>
      <vt:lpstr>Transport</vt:lpstr>
      <vt:lpstr>Waar bestaat bloed uit? </vt:lpstr>
      <vt:lpstr>BS 2: De bloedsomloop</vt:lpstr>
      <vt:lpstr>BS 2: De bloedsomloop</vt:lpstr>
      <vt:lpstr>BS 2: De bloedsomloop</vt:lpstr>
      <vt:lpstr>BS 2:  De bloedsomloop</vt:lpstr>
      <vt:lpstr>BS 2: De bloedsomloop</vt:lpstr>
      <vt:lpstr>BS 2: De bloedsomloop</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BS 4: De bloedvaten</vt:lpstr>
      <vt:lpstr>BS 4: De bloedvaten</vt:lpstr>
      <vt:lpstr>PowerPoint-presentatie</vt:lpstr>
      <vt:lpstr>PowerPoint-presentatie</vt:lpstr>
      <vt:lpstr>PowerPoint-presentatie</vt:lpstr>
      <vt:lpstr>PowerPoint-presentatie</vt:lpstr>
      <vt:lpstr>Bloeddruk</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ftopuz</dc:creator>
  <cp:lastModifiedBy>ftopuz</cp:lastModifiedBy>
  <cp:revision>1</cp:revision>
  <dcterms:created xsi:type="dcterms:W3CDTF">2017-01-24T07:55:21Z</dcterms:created>
  <dcterms:modified xsi:type="dcterms:W3CDTF">2017-01-24T07:57:49Z</dcterms:modified>
</cp:coreProperties>
</file>